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5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9" r:id="rId12"/>
    <p:sldId id="345" r:id="rId13"/>
    <p:sldId id="346" r:id="rId14"/>
    <p:sldId id="358" r:id="rId15"/>
  </p:sldIdLst>
  <p:sldSz cx="9144000" cy="6858000" type="screen4x3"/>
  <p:notesSz cx="6761163" cy="994251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62278"/>
    <a:srgbClr val="008000"/>
    <a:srgbClr val="FC7404"/>
    <a:srgbClr val="A7DDFF"/>
    <a:srgbClr val="FFB793"/>
    <a:srgbClr val="FF0000"/>
    <a:srgbClr val="009900"/>
    <a:srgbClr val="9F6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94660" autoAdjust="0"/>
  </p:normalViewPr>
  <p:slideViewPr>
    <p:cSldViewPr>
      <p:cViewPr>
        <p:scale>
          <a:sx n="77" d="100"/>
          <a:sy n="77" d="100"/>
        </p:scale>
        <p:origin x="-11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ผลิต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</c:v>
                </c:pt>
                <c:pt idx="7">
                  <c:v>2562</c:v>
                </c:pt>
                <c:pt idx="8">
                  <c:v>2563</c:v>
                </c:pt>
                <c:pt idx="9">
                  <c:v>2564</c:v>
                </c:pt>
                <c:pt idx="10">
                  <c:v>2565</c:v>
                </c:pt>
                <c:pt idx="11">
                  <c:v>2566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11.65</c:v>
                </c:pt>
                <c:pt idx="1">
                  <c:v>12.28</c:v>
                </c:pt>
                <c:pt idx="2">
                  <c:v>12.139999999999999</c:v>
                </c:pt>
                <c:pt idx="3">
                  <c:v>12.27</c:v>
                </c:pt>
                <c:pt idx="4">
                  <c:v>12.4</c:v>
                </c:pt>
                <c:pt idx="5">
                  <c:v>13.53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A2E-4DEA-9893-566F473ECF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ใช้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</c:v>
                </c:pt>
                <c:pt idx="7">
                  <c:v>2562</c:v>
                </c:pt>
                <c:pt idx="8">
                  <c:v>2563</c:v>
                </c:pt>
                <c:pt idx="9">
                  <c:v>2564</c:v>
                </c:pt>
                <c:pt idx="10">
                  <c:v>2565</c:v>
                </c:pt>
                <c:pt idx="11">
                  <c:v>2566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11.05</c:v>
                </c:pt>
                <c:pt idx="1">
                  <c:v>11.43</c:v>
                </c:pt>
                <c:pt idx="2">
                  <c:v>12.18</c:v>
                </c:pt>
                <c:pt idx="3">
                  <c:v>12.139999999999999</c:v>
                </c:pt>
                <c:pt idx="4">
                  <c:v>12.59</c:v>
                </c:pt>
                <c:pt idx="5">
                  <c:v>13.04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A2E-4DEA-9893-566F473ECF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คาดการณ์ผลิต</c:v>
                </c:pt>
              </c:strCache>
            </c:strRef>
          </c:tx>
          <c:spPr>
            <a:ln>
              <a:solidFill>
                <a:srgbClr val="0000FF"/>
              </a:solidFill>
              <a:prstDash val="dash"/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</c:v>
                </c:pt>
                <c:pt idx="7">
                  <c:v>2562</c:v>
                </c:pt>
                <c:pt idx="8">
                  <c:v>2563</c:v>
                </c:pt>
                <c:pt idx="9">
                  <c:v>2564</c:v>
                </c:pt>
                <c:pt idx="10">
                  <c:v>2565</c:v>
                </c:pt>
                <c:pt idx="11">
                  <c:v>2566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5">
                  <c:v>13.53</c:v>
                </c:pt>
                <c:pt idx="6">
                  <c:v>13.717000000000001</c:v>
                </c:pt>
                <c:pt idx="7">
                  <c:v>14.505000000000004</c:v>
                </c:pt>
                <c:pt idx="8">
                  <c:v>14.886000000000006</c:v>
                </c:pt>
                <c:pt idx="9">
                  <c:v>15.174000000000001</c:v>
                </c:pt>
                <c:pt idx="10">
                  <c:v>15.352000000000006</c:v>
                </c:pt>
                <c:pt idx="11">
                  <c:v>15.569000000000004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A2E-4DEA-9893-566F473ECF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คาดการณ์ใช้</c:v>
                </c:pt>
              </c:strCache>
            </c:strRef>
          </c:tx>
          <c:spPr>
            <a:ln>
              <a:solidFill>
                <a:srgbClr val="FF0000"/>
              </a:solidFill>
              <a:prstDash val="dashDot"/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  <c:pt idx="6">
                  <c:v>2561</c:v>
                </c:pt>
                <c:pt idx="7">
                  <c:v>2562</c:v>
                </c:pt>
                <c:pt idx="8">
                  <c:v>2563</c:v>
                </c:pt>
                <c:pt idx="9">
                  <c:v>2564</c:v>
                </c:pt>
                <c:pt idx="10">
                  <c:v>2565</c:v>
                </c:pt>
                <c:pt idx="11">
                  <c:v>2566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5">
                  <c:v>13.04</c:v>
                </c:pt>
                <c:pt idx="6">
                  <c:v>13.279</c:v>
                </c:pt>
                <c:pt idx="7">
                  <c:v>13.743999999999998</c:v>
                </c:pt>
                <c:pt idx="8">
                  <c:v>14.225</c:v>
                </c:pt>
                <c:pt idx="9">
                  <c:v>14.723000000000001</c:v>
                </c:pt>
                <c:pt idx="10">
                  <c:v>15.237999999999998</c:v>
                </c:pt>
                <c:pt idx="11">
                  <c:v>15.772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A2E-4DEA-9893-566F473EC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56352"/>
        <c:axId val="37326848"/>
      </c:lineChart>
      <c:catAx>
        <c:axId val="6835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20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7326848"/>
        <c:crosses val="autoZero"/>
        <c:auto val="1"/>
        <c:lblAlgn val="ctr"/>
        <c:lblOffset val="100"/>
        <c:noMultiLvlLbl val="0"/>
      </c:catAx>
      <c:valAx>
        <c:axId val="37326848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20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68356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45888013998275"/>
          <c:y val="0.14314248218972669"/>
          <c:w val="0.74707458442694652"/>
          <c:h val="0.768419572553432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พื้นที่กรีด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Lbls>
            <c:dLbl>
              <c:idx val="2"/>
              <c:layout>
                <c:manualLayout>
                  <c:x val="4.7619047619047623E-3"/>
                  <c:y val="2.85714285714285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C-4399-B008-A3E1A3CF583E}"/>
                </c:ext>
              </c:extLst>
            </c:dLbl>
            <c:dLbl>
              <c:idx val="3"/>
              <c:layout>
                <c:manualLayout>
                  <c:x val="4.7619047619047623E-3"/>
                  <c:y val="-2.38095238095238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C-4399-B008-A3E1A3CF5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ภาคใต้</c:v>
                </c:pt>
                <c:pt idx="1">
                  <c:v>ภาคกลาง</c:v>
                </c:pt>
                <c:pt idx="2">
                  <c:v>ภาคตะวันออกเฉียงเหนือ</c:v>
                </c:pt>
                <c:pt idx="3">
                  <c:v>ภาคเหนือ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63.729898167105269</c:v>
                </c:pt>
                <c:pt idx="1">
                  <c:v>10.560156388839523</c:v>
                </c:pt>
                <c:pt idx="2">
                  <c:v>20.612886498803494</c:v>
                </c:pt>
                <c:pt idx="3">
                  <c:v>5.0970589452517343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4C-4399-B008-A3E1A3CF5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2557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11.450000000000005</c:v>
                </c:pt>
                <c:pt idx="1">
                  <c:v>7.53</c:v>
                </c:pt>
                <c:pt idx="2">
                  <c:v>3.48</c:v>
                </c:pt>
                <c:pt idx="3">
                  <c:v>2.3099999999999987</c:v>
                </c:pt>
                <c:pt idx="4">
                  <c:v>6.26</c:v>
                </c:pt>
                <c:pt idx="5">
                  <c:v>8.07</c:v>
                </c:pt>
                <c:pt idx="6">
                  <c:v>9</c:v>
                </c:pt>
                <c:pt idx="7">
                  <c:v>9.39</c:v>
                </c:pt>
                <c:pt idx="8">
                  <c:v>9.7900000000000009</c:v>
                </c:pt>
                <c:pt idx="9">
                  <c:v>9.94</c:v>
                </c:pt>
                <c:pt idx="10">
                  <c:v>10.42</c:v>
                </c:pt>
                <c:pt idx="11">
                  <c:v>12.360000000000005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6C-4EF1-81FD-E1F9881696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2558</c:v>
                </c:pt>
              </c:strCache>
            </c:strRef>
          </c:tx>
          <c:spPr>
            <a:ln>
              <a:solidFill>
                <a:srgbClr val="000066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11.709999999999999</c:v>
                </c:pt>
                <c:pt idx="1">
                  <c:v>7.4</c:v>
                </c:pt>
                <c:pt idx="2">
                  <c:v>2.9499999999999997</c:v>
                </c:pt>
                <c:pt idx="3">
                  <c:v>2.06</c:v>
                </c:pt>
                <c:pt idx="4">
                  <c:v>5.57</c:v>
                </c:pt>
                <c:pt idx="5">
                  <c:v>8.3000000000000007</c:v>
                </c:pt>
                <c:pt idx="6">
                  <c:v>8.89</c:v>
                </c:pt>
                <c:pt idx="7">
                  <c:v>9.3600000000000048</c:v>
                </c:pt>
                <c:pt idx="8">
                  <c:v>9.51</c:v>
                </c:pt>
                <c:pt idx="9">
                  <c:v>10.6</c:v>
                </c:pt>
                <c:pt idx="10">
                  <c:v>10.870000000000005</c:v>
                </c:pt>
                <c:pt idx="11">
                  <c:v>12.78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6C-4EF1-81FD-E1F9881696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2559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11.93</c:v>
                </c:pt>
                <c:pt idx="1">
                  <c:v>7.6099999999999985</c:v>
                </c:pt>
                <c:pt idx="2">
                  <c:v>2.72</c:v>
                </c:pt>
                <c:pt idx="3">
                  <c:v>2</c:v>
                </c:pt>
                <c:pt idx="4">
                  <c:v>5.3199999999999985</c:v>
                </c:pt>
                <c:pt idx="5">
                  <c:v>8.8700000000000028</c:v>
                </c:pt>
                <c:pt idx="6">
                  <c:v>9.34</c:v>
                </c:pt>
                <c:pt idx="7">
                  <c:v>9.67</c:v>
                </c:pt>
                <c:pt idx="8">
                  <c:v>10.32</c:v>
                </c:pt>
                <c:pt idx="9">
                  <c:v>10.76</c:v>
                </c:pt>
                <c:pt idx="10">
                  <c:v>10.01</c:v>
                </c:pt>
                <c:pt idx="11">
                  <c:v>11.450000000000006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F6C-4EF1-81FD-E1F98816966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2560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10.239999999999998</c:v>
                </c:pt>
                <c:pt idx="1">
                  <c:v>7.21</c:v>
                </c:pt>
                <c:pt idx="2">
                  <c:v>2.48</c:v>
                </c:pt>
                <c:pt idx="3">
                  <c:v>2</c:v>
                </c:pt>
                <c:pt idx="4">
                  <c:v>4.99</c:v>
                </c:pt>
                <c:pt idx="5">
                  <c:v>9.01</c:v>
                </c:pt>
                <c:pt idx="6">
                  <c:v>9.2800000000000011</c:v>
                </c:pt>
                <c:pt idx="7">
                  <c:v>9.67</c:v>
                </c:pt>
                <c:pt idx="8">
                  <c:v>10.42</c:v>
                </c:pt>
                <c:pt idx="9">
                  <c:v>10.93</c:v>
                </c:pt>
                <c:pt idx="10">
                  <c:v>10.970000000000002</c:v>
                </c:pt>
                <c:pt idx="11">
                  <c:v>12.8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F6C-4EF1-81FD-E1F988169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80000"/>
        <c:axId val="38881536"/>
      </c:lineChart>
      <c:catAx>
        <c:axId val="3888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20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8881536"/>
        <c:crosses val="autoZero"/>
        <c:auto val="1"/>
        <c:lblAlgn val="ctr"/>
        <c:lblOffset val="100"/>
        <c:noMultiLvlLbl val="0"/>
      </c:catAx>
      <c:valAx>
        <c:axId val="3888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20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8880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 sz="20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ผลิต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38100">
              <a:noFill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Sheet1!$B$2:$B$7</c:f>
              <c:numCache>
                <c:formatCode>_(* #,##0.00_);_(* \(#,##0.00\);_(* "-"??_);_(@_)</c:formatCode>
                <c:ptCount val="6"/>
                <c:pt idx="0">
                  <c:v>3.8899999999999997</c:v>
                </c:pt>
                <c:pt idx="1">
                  <c:v>3.98</c:v>
                </c:pt>
                <c:pt idx="2">
                  <c:v>4.2</c:v>
                </c:pt>
                <c:pt idx="3">
                  <c:v>4.1899999999999995</c:v>
                </c:pt>
                <c:pt idx="4">
                  <c:v>4.1199999999999992</c:v>
                </c:pt>
                <c:pt idx="5">
                  <c:v>4.28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92-44BA-99AC-9805AEA591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ส่งออก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38100"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Sheet1!$C$2:$C$7</c:f>
              <c:numCache>
                <c:formatCode>_(* #,##0.00_);_(* \(#,##0.00\);_(* "-"??_);_(@_)</c:formatCode>
                <c:ptCount val="6"/>
                <c:pt idx="0">
                  <c:v>3.17</c:v>
                </c:pt>
                <c:pt idx="1">
                  <c:v>3.82</c:v>
                </c:pt>
                <c:pt idx="2">
                  <c:v>3.7600000000000002</c:v>
                </c:pt>
                <c:pt idx="3">
                  <c:v>3.66</c:v>
                </c:pt>
                <c:pt idx="4">
                  <c:v>3.3099999999999996</c:v>
                </c:pt>
                <c:pt idx="5">
                  <c:v>3.36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92-44BA-99AC-9805AEA591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ใช้</c:v>
                </c:pt>
              </c:strCache>
            </c:strRef>
          </c:tx>
          <c:spPr>
            <a:gradFill flip="none" rotWithShape="1">
              <a:gsLst>
                <a:gs pos="0">
                  <a:srgbClr val="CC0000">
                    <a:tint val="66000"/>
                    <a:satMod val="160000"/>
                  </a:srgbClr>
                </a:gs>
                <a:gs pos="50000">
                  <a:srgbClr val="CC0000">
                    <a:tint val="44500"/>
                    <a:satMod val="160000"/>
                  </a:srgbClr>
                </a:gs>
                <a:gs pos="100000">
                  <a:srgbClr val="CC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38100"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Sheet1!$D$2:$D$7</c:f>
              <c:numCache>
                <c:formatCode>_(* #,##0.00_);_(* \(#,##0.00\);_(* "-"??_);_(@_)</c:formatCode>
                <c:ptCount val="6"/>
                <c:pt idx="0">
                  <c:v>0.50505199999999983</c:v>
                </c:pt>
                <c:pt idx="1">
                  <c:v>0.52062799999999998</c:v>
                </c:pt>
                <c:pt idx="2">
                  <c:v>0.54100300000000001</c:v>
                </c:pt>
                <c:pt idx="3">
                  <c:v>0.60049100000000011</c:v>
                </c:pt>
                <c:pt idx="4">
                  <c:v>0.6100000000000001</c:v>
                </c:pt>
                <c:pt idx="5">
                  <c:v>0.62000000000000011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92-44BA-99AC-9805AEA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986752"/>
        <c:axId val="112996736"/>
      </c:barChart>
      <c:catAx>
        <c:axId val="11298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20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2996736"/>
        <c:crosses val="autoZero"/>
        <c:auto val="1"/>
        <c:lblAlgn val="ctr"/>
        <c:lblOffset val="100"/>
        <c:noMultiLvlLbl val="0"/>
      </c:catAx>
      <c:valAx>
        <c:axId val="11299673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lang="en-US" sz="20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29867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ผลผลิต</c:v>
                </c:pt>
              </c:strCache>
            </c:strRef>
          </c:tx>
          <c:spPr>
            <a:ln w="28575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ม.ค. 58</c:v>
                </c:pt>
                <c:pt idx="1">
                  <c:v>ก.พ. 58</c:v>
                </c:pt>
                <c:pt idx="2">
                  <c:v>มี.ค. 58</c:v>
                </c:pt>
                <c:pt idx="3">
                  <c:v>เม.ย. 58</c:v>
                </c:pt>
                <c:pt idx="4">
                  <c:v>พ.ค. 58</c:v>
                </c:pt>
                <c:pt idx="5">
                  <c:v>มิ.ย. 58</c:v>
                </c:pt>
                <c:pt idx="6">
                  <c:v>ก.ค. 58</c:v>
                </c:pt>
                <c:pt idx="7">
                  <c:v>ส.ค. 58</c:v>
                </c:pt>
                <c:pt idx="8">
                  <c:v>ก.ย. 58</c:v>
                </c:pt>
                <c:pt idx="9">
                  <c:v>ต.ค. 58</c:v>
                </c:pt>
                <c:pt idx="10">
                  <c:v>พ.ย. 58</c:v>
                </c:pt>
                <c:pt idx="11">
                  <c:v>ธ.ค. 58</c:v>
                </c:pt>
                <c:pt idx="12">
                  <c:v>ม.ค. 59</c:v>
                </c:pt>
                <c:pt idx="13">
                  <c:v>ก.พ. 59</c:v>
                </c:pt>
                <c:pt idx="14">
                  <c:v>มี.ค. 59</c:v>
                </c:pt>
                <c:pt idx="15">
                  <c:v>เม.ย. 59</c:v>
                </c:pt>
                <c:pt idx="16">
                  <c:v>พ.ค. 59</c:v>
                </c:pt>
                <c:pt idx="17">
                  <c:v>มิ.ย. 59</c:v>
                </c:pt>
                <c:pt idx="18">
                  <c:v>ก.ค. 59</c:v>
                </c:pt>
                <c:pt idx="19">
                  <c:v>ส.ค. 59</c:v>
                </c:pt>
                <c:pt idx="20">
                  <c:v>ก.ย. 59</c:v>
                </c:pt>
                <c:pt idx="21">
                  <c:v>ต.ค. 59</c:v>
                </c:pt>
                <c:pt idx="22">
                  <c:v>พ.ย. 59</c:v>
                </c:pt>
                <c:pt idx="23">
                  <c:v>ธ.ค. 59</c:v>
                </c:pt>
                <c:pt idx="24">
                  <c:v>ม.ค. 60</c:v>
                </c:pt>
                <c:pt idx="25">
                  <c:v>ก.พ. 60</c:v>
                </c:pt>
                <c:pt idx="26">
                  <c:v>มี.ค. 60</c:v>
                </c:pt>
                <c:pt idx="27">
                  <c:v>เม.ย. 60</c:v>
                </c:pt>
                <c:pt idx="28">
                  <c:v>พ.ค. 60</c:v>
                </c:pt>
                <c:pt idx="29">
                  <c:v>มิ.ย. 60</c:v>
                </c:pt>
                <c:pt idx="30">
                  <c:v>ก.ค. 60</c:v>
                </c:pt>
                <c:pt idx="31">
                  <c:v>ส.ค. 60</c:v>
                </c:pt>
                <c:pt idx="32">
                  <c:v>ก.ย. 60</c:v>
                </c:pt>
                <c:pt idx="33">
                  <c:v>ต.ค. 60</c:v>
                </c:pt>
                <c:pt idx="34">
                  <c:v>พ.ย. 60</c:v>
                </c:pt>
                <c:pt idx="35">
                  <c:v>ธ.ค. 60</c:v>
                </c:pt>
                <c:pt idx="36">
                  <c:v>ม.ค. 61</c:v>
                </c:pt>
                <c:pt idx="37">
                  <c:v>ก.พ. 61</c:v>
                </c:pt>
                <c:pt idx="38">
                  <c:v>มี.ค. 61</c:v>
                </c:pt>
                <c:pt idx="39">
                  <c:v>เม.ย. 61</c:v>
                </c:pt>
                <c:pt idx="40">
                  <c:v>พ.ค. 61</c:v>
                </c:pt>
                <c:pt idx="41">
                  <c:v>มิ.ย. 61</c:v>
                </c:pt>
                <c:pt idx="42">
                  <c:v>ก.ค. 61</c:v>
                </c:pt>
                <c:pt idx="43">
                  <c:v>ส.ค. 61</c:v>
                </c:pt>
                <c:pt idx="44">
                  <c:v>ก.ย. 61</c:v>
                </c:pt>
                <c:pt idx="45">
                  <c:v>ต.ค. 61</c:v>
                </c:pt>
                <c:pt idx="46">
                  <c:v>พ.ย. 61</c:v>
                </c:pt>
                <c:pt idx="47">
                  <c:v>ธ.ค. 61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491.00749999999999</c:v>
                </c:pt>
                <c:pt idx="1">
                  <c:v>310.28614999999962</c:v>
                </c:pt>
                <c:pt idx="2">
                  <c:v>123.69569999999999</c:v>
                </c:pt>
                <c:pt idx="3">
                  <c:v>86.376849999999948</c:v>
                </c:pt>
                <c:pt idx="4">
                  <c:v>233.55369999999996</c:v>
                </c:pt>
                <c:pt idx="5">
                  <c:v>348.02394999999984</c:v>
                </c:pt>
                <c:pt idx="6">
                  <c:v>372.76289999999995</c:v>
                </c:pt>
                <c:pt idx="7">
                  <c:v>392.47064999999981</c:v>
                </c:pt>
                <c:pt idx="8">
                  <c:v>398.76059999999978</c:v>
                </c:pt>
                <c:pt idx="9">
                  <c:v>444.46414999999979</c:v>
                </c:pt>
                <c:pt idx="10">
                  <c:v>455.78529999999984</c:v>
                </c:pt>
                <c:pt idx="11">
                  <c:v>535.87315000000001</c:v>
                </c:pt>
                <c:pt idx="12">
                  <c:v>492.20639999999963</c:v>
                </c:pt>
                <c:pt idx="13">
                  <c:v>313.97214999999977</c:v>
                </c:pt>
                <c:pt idx="14">
                  <c:v>112.22160000000002</c:v>
                </c:pt>
                <c:pt idx="15">
                  <c:v>82.516050000000007</c:v>
                </c:pt>
                <c:pt idx="16">
                  <c:v>219.49180000000001</c:v>
                </c:pt>
                <c:pt idx="17">
                  <c:v>365.9570999999998</c:v>
                </c:pt>
                <c:pt idx="18">
                  <c:v>385.3485</c:v>
                </c:pt>
                <c:pt idx="19">
                  <c:v>398.9638999999998</c:v>
                </c:pt>
                <c:pt idx="20">
                  <c:v>425.78144999999978</c:v>
                </c:pt>
                <c:pt idx="21">
                  <c:v>443.93499999999983</c:v>
                </c:pt>
                <c:pt idx="22">
                  <c:v>412.99159999999955</c:v>
                </c:pt>
                <c:pt idx="23">
                  <c:v>472.40269999999981</c:v>
                </c:pt>
                <c:pt idx="24">
                  <c:v>445.31060000000002</c:v>
                </c:pt>
                <c:pt idx="25">
                  <c:v>313.48194999999964</c:v>
                </c:pt>
                <c:pt idx="26">
                  <c:v>108.02069999999999</c:v>
                </c:pt>
                <c:pt idx="27">
                  <c:v>86.857550000000003</c:v>
                </c:pt>
                <c:pt idx="28">
                  <c:v>216.92395000000002</c:v>
                </c:pt>
                <c:pt idx="29">
                  <c:v>391.93580000000003</c:v>
                </c:pt>
                <c:pt idx="30">
                  <c:v>403.68064999999996</c:v>
                </c:pt>
                <c:pt idx="31">
                  <c:v>420.64574999999996</c:v>
                </c:pt>
                <c:pt idx="32">
                  <c:v>453.27064999999993</c:v>
                </c:pt>
                <c:pt idx="33">
                  <c:v>475.45599999999985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120-427C-9D03-5A6C3A2B9D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คาดการณ์ผลผลิต</c:v>
                </c:pt>
              </c:strCache>
            </c:strRef>
          </c:tx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ม.ค. 58</c:v>
                </c:pt>
                <c:pt idx="1">
                  <c:v>ก.พ. 58</c:v>
                </c:pt>
                <c:pt idx="2">
                  <c:v>มี.ค. 58</c:v>
                </c:pt>
                <c:pt idx="3">
                  <c:v>เม.ย. 58</c:v>
                </c:pt>
                <c:pt idx="4">
                  <c:v>พ.ค. 58</c:v>
                </c:pt>
                <c:pt idx="5">
                  <c:v>มิ.ย. 58</c:v>
                </c:pt>
                <c:pt idx="6">
                  <c:v>ก.ค. 58</c:v>
                </c:pt>
                <c:pt idx="7">
                  <c:v>ส.ค. 58</c:v>
                </c:pt>
                <c:pt idx="8">
                  <c:v>ก.ย. 58</c:v>
                </c:pt>
                <c:pt idx="9">
                  <c:v>ต.ค. 58</c:v>
                </c:pt>
                <c:pt idx="10">
                  <c:v>พ.ย. 58</c:v>
                </c:pt>
                <c:pt idx="11">
                  <c:v>ธ.ค. 58</c:v>
                </c:pt>
                <c:pt idx="12">
                  <c:v>ม.ค. 59</c:v>
                </c:pt>
                <c:pt idx="13">
                  <c:v>ก.พ. 59</c:v>
                </c:pt>
                <c:pt idx="14">
                  <c:v>มี.ค. 59</c:v>
                </c:pt>
                <c:pt idx="15">
                  <c:v>เม.ย. 59</c:v>
                </c:pt>
                <c:pt idx="16">
                  <c:v>พ.ค. 59</c:v>
                </c:pt>
                <c:pt idx="17">
                  <c:v>มิ.ย. 59</c:v>
                </c:pt>
                <c:pt idx="18">
                  <c:v>ก.ค. 59</c:v>
                </c:pt>
                <c:pt idx="19">
                  <c:v>ส.ค. 59</c:v>
                </c:pt>
                <c:pt idx="20">
                  <c:v>ก.ย. 59</c:v>
                </c:pt>
                <c:pt idx="21">
                  <c:v>ต.ค. 59</c:v>
                </c:pt>
                <c:pt idx="22">
                  <c:v>พ.ย. 59</c:v>
                </c:pt>
                <c:pt idx="23">
                  <c:v>ธ.ค. 59</c:v>
                </c:pt>
                <c:pt idx="24">
                  <c:v>ม.ค. 60</c:v>
                </c:pt>
                <c:pt idx="25">
                  <c:v>ก.พ. 60</c:v>
                </c:pt>
                <c:pt idx="26">
                  <c:v>มี.ค. 60</c:v>
                </c:pt>
                <c:pt idx="27">
                  <c:v>เม.ย. 60</c:v>
                </c:pt>
                <c:pt idx="28">
                  <c:v>พ.ค. 60</c:v>
                </c:pt>
                <c:pt idx="29">
                  <c:v>มิ.ย. 60</c:v>
                </c:pt>
                <c:pt idx="30">
                  <c:v>ก.ค. 60</c:v>
                </c:pt>
                <c:pt idx="31">
                  <c:v>ส.ค. 60</c:v>
                </c:pt>
                <c:pt idx="32">
                  <c:v>ก.ย. 60</c:v>
                </c:pt>
                <c:pt idx="33">
                  <c:v>ต.ค. 60</c:v>
                </c:pt>
                <c:pt idx="34">
                  <c:v>พ.ย. 60</c:v>
                </c:pt>
                <c:pt idx="35">
                  <c:v>ธ.ค. 60</c:v>
                </c:pt>
                <c:pt idx="36">
                  <c:v>ม.ค. 61</c:v>
                </c:pt>
                <c:pt idx="37">
                  <c:v>ก.พ. 61</c:v>
                </c:pt>
                <c:pt idx="38">
                  <c:v>มี.ค. 61</c:v>
                </c:pt>
                <c:pt idx="39">
                  <c:v>เม.ย. 61</c:v>
                </c:pt>
                <c:pt idx="40">
                  <c:v>พ.ค. 61</c:v>
                </c:pt>
                <c:pt idx="41">
                  <c:v>มิ.ย. 61</c:v>
                </c:pt>
                <c:pt idx="42">
                  <c:v>ก.ค. 61</c:v>
                </c:pt>
                <c:pt idx="43">
                  <c:v>ส.ค. 61</c:v>
                </c:pt>
                <c:pt idx="44">
                  <c:v>ก.ย. 61</c:v>
                </c:pt>
                <c:pt idx="45">
                  <c:v>ต.ค. 61</c:v>
                </c:pt>
                <c:pt idx="46">
                  <c:v>พ.ย. 61</c:v>
                </c:pt>
                <c:pt idx="47">
                  <c:v>ธ.ค. 61</c:v>
                </c:pt>
              </c:strCache>
            </c:strRef>
          </c:cat>
          <c:val>
            <c:numRef>
              <c:f>Sheet1!$D$2:$D$49</c:f>
              <c:numCache>
                <c:formatCode>General</c:formatCode>
                <c:ptCount val="48"/>
                <c:pt idx="33">
                  <c:v>475.45599999999985</c:v>
                </c:pt>
                <c:pt idx="34">
                  <c:v>477.19639999999964</c:v>
                </c:pt>
                <c:pt idx="35">
                  <c:v>557.22915000000012</c:v>
                </c:pt>
                <c:pt idx="36">
                  <c:v>515.0272999999994</c:v>
                </c:pt>
                <c:pt idx="37">
                  <c:v>337.88745000000006</c:v>
                </c:pt>
                <c:pt idx="38">
                  <c:v>123.86194999999999</c:v>
                </c:pt>
                <c:pt idx="39">
                  <c:v>91.985649999999993</c:v>
                </c:pt>
                <c:pt idx="40">
                  <c:v>241.3475</c:v>
                </c:pt>
                <c:pt idx="41">
                  <c:v>398.45184999999981</c:v>
                </c:pt>
                <c:pt idx="42">
                  <c:v>418.48829999999964</c:v>
                </c:pt>
                <c:pt idx="43">
                  <c:v>436.70264999999995</c:v>
                </c:pt>
                <c:pt idx="44">
                  <c:v>460.3823499999998</c:v>
                </c:pt>
                <c:pt idx="45">
                  <c:v>468.57894999999979</c:v>
                </c:pt>
                <c:pt idx="46">
                  <c:v>498.63409999999999</c:v>
                </c:pt>
                <c:pt idx="47">
                  <c:v>562.38575000000003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120-427C-9D03-5A6C3A2B9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46112"/>
        <c:axId val="96347648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ราคา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ม.ค. 58</c:v>
                </c:pt>
                <c:pt idx="1">
                  <c:v>ก.พ. 58</c:v>
                </c:pt>
                <c:pt idx="2">
                  <c:v>มี.ค. 58</c:v>
                </c:pt>
                <c:pt idx="3">
                  <c:v>เม.ย. 58</c:v>
                </c:pt>
                <c:pt idx="4">
                  <c:v>พ.ค. 58</c:v>
                </c:pt>
                <c:pt idx="5">
                  <c:v>มิ.ย. 58</c:v>
                </c:pt>
                <c:pt idx="6">
                  <c:v>ก.ค. 58</c:v>
                </c:pt>
                <c:pt idx="7">
                  <c:v>ส.ค. 58</c:v>
                </c:pt>
                <c:pt idx="8">
                  <c:v>ก.ย. 58</c:v>
                </c:pt>
                <c:pt idx="9">
                  <c:v>ต.ค. 58</c:v>
                </c:pt>
                <c:pt idx="10">
                  <c:v>พ.ย. 58</c:v>
                </c:pt>
                <c:pt idx="11">
                  <c:v>ธ.ค. 58</c:v>
                </c:pt>
                <c:pt idx="12">
                  <c:v>ม.ค. 59</c:v>
                </c:pt>
                <c:pt idx="13">
                  <c:v>ก.พ. 59</c:v>
                </c:pt>
                <c:pt idx="14">
                  <c:v>มี.ค. 59</c:v>
                </c:pt>
                <c:pt idx="15">
                  <c:v>เม.ย. 59</c:v>
                </c:pt>
                <c:pt idx="16">
                  <c:v>พ.ค. 59</c:v>
                </c:pt>
                <c:pt idx="17">
                  <c:v>มิ.ย. 59</c:v>
                </c:pt>
                <c:pt idx="18">
                  <c:v>ก.ค. 59</c:v>
                </c:pt>
                <c:pt idx="19">
                  <c:v>ส.ค. 59</c:v>
                </c:pt>
                <c:pt idx="20">
                  <c:v>ก.ย. 59</c:v>
                </c:pt>
                <c:pt idx="21">
                  <c:v>ต.ค. 59</c:v>
                </c:pt>
                <c:pt idx="22">
                  <c:v>พ.ย. 59</c:v>
                </c:pt>
                <c:pt idx="23">
                  <c:v>ธ.ค. 59</c:v>
                </c:pt>
                <c:pt idx="24">
                  <c:v>ม.ค. 60</c:v>
                </c:pt>
                <c:pt idx="25">
                  <c:v>ก.พ. 60</c:v>
                </c:pt>
                <c:pt idx="26">
                  <c:v>มี.ค. 60</c:v>
                </c:pt>
                <c:pt idx="27">
                  <c:v>เม.ย. 60</c:v>
                </c:pt>
                <c:pt idx="28">
                  <c:v>พ.ค. 60</c:v>
                </c:pt>
                <c:pt idx="29">
                  <c:v>มิ.ย. 60</c:v>
                </c:pt>
                <c:pt idx="30">
                  <c:v>ก.ค. 60</c:v>
                </c:pt>
                <c:pt idx="31">
                  <c:v>ส.ค. 60</c:v>
                </c:pt>
                <c:pt idx="32">
                  <c:v>ก.ย. 60</c:v>
                </c:pt>
                <c:pt idx="33">
                  <c:v>ต.ค. 60</c:v>
                </c:pt>
                <c:pt idx="34">
                  <c:v>พ.ย. 60</c:v>
                </c:pt>
                <c:pt idx="35">
                  <c:v>ธ.ค. 60</c:v>
                </c:pt>
                <c:pt idx="36">
                  <c:v>ม.ค. 61</c:v>
                </c:pt>
                <c:pt idx="37">
                  <c:v>ก.พ. 61</c:v>
                </c:pt>
                <c:pt idx="38">
                  <c:v>มี.ค. 61</c:v>
                </c:pt>
                <c:pt idx="39">
                  <c:v>เม.ย. 61</c:v>
                </c:pt>
                <c:pt idx="40">
                  <c:v>พ.ค. 61</c:v>
                </c:pt>
                <c:pt idx="41">
                  <c:v>มิ.ย. 61</c:v>
                </c:pt>
                <c:pt idx="42">
                  <c:v>ก.ค. 61</c:v>
                </c:pt>
                <c:pt idx="43">
                  <c:v>ส.ค. 61</c:v>
                </c:pt>
                <c:pt idx="44">
                  <c:v>ก.ย. 61</c:v>
                </c:pt>
                <c:pt idx="45">
                  <c:v>ต.ค. 61</c:v>
                </c:pt>
                <c:pt idx="46">
                  <c:v>พ.ย. 61</c:v>
                </c:pt>
                <c:pt idx="47">
                  <c:v>ธ.ค. 61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45.3</c:v>
                </c:pt>
                <c:pt idx="1">
                  <c:v>47.190000000000012</c:v>
                </c:pt>
                <c:pt idx="2">
                  <c:v>45.98</c:v>
                </c:pt>
                <c:pt idx="3">
                  <c:v>46.27</c:v>
                </c:pt>
                <c:pt idx="4">
                  <c:v>50.349999999999994</c:v>
                </c:pt>
                <c:pt idx="5">
                  <c:v>54.61</c:v>
                </c:pt>
                <c:pt idx="6">
                  <c:v>48.220000000000013</c:v>
                </c:pt>
                <c:pt idx="7">
                  <c:v>45.839999999999996</c:v>
                </c:pt>
                <c:pt idx="8">
                  <c:v>41.48</c:v>
                </c:pt>
                <c:pt idx="9">
                  <c:v>40.32</c:v>
                </c:pt>
                <c:pt idx="10">
                  <c:v>37.270000000000003</c:v>
                </c:pt>
                <c:pt idx="11">
                  <c:v>36.379999999999995</c:v>
                </c:pt>
                <c:pt idx="12">
                  <c:v>34.43</c:v>
                </c:pt>
                <c:pt idx="13">
                  <c:v>35.42</c:v>
                </c:pt>
                <c:pt idx="14">
                  <c:v>39.78</c:v>
                </c:pt>
                <c:pt idx="15">
                  <c:v>49.6</c:v>
                </c:pt>
                <c:pt idx="16">
                  <c:v>54.120000000000012</c:v>
                </c:pt>
                <c:pt idx="17">
                  <c:v>48.39</c:v>
                </c:pt>
                <c:pt idx="18">
                  <c:v>48.809999999999995</c:v>
                </c:pt>
                <c:pt idx="19">
                  <c:v>50.849999999999994</c:v>
                </c:pt>
                <c:pt idx="20">
                  <c:v>48.21</c:v>
                </c:pt>
                <c:pt idx="21">
                  <c:v>49.74</c:v>
                </c:pt>
                <c:pt idx="22">
                  <c:v>55.63</c:v>
                </c:pt>
                <c:pt idx="23">
                  <c:v>65.33</c:v>
                </c:pt>
                <c:pt idx="24">
                  <c:v>76.3</c:v>
                </c:pt>
                <c:pt idx="25">
                  <c:v>78.679999999999978</c:v>
                </c:pt>
                <c:pt idx="26">
                  <c:v>69.64</c:v>
                </c:pt>
                <c:pt idx="27">
                  <c:v>65.649999999999991</c:v>
                </c:pt>
                <c:pt idx="28">
                  <c:v>64.53</c:v>
                </c:pt>
                <c:pt idx="29">
                  <c:v>53.15</c:v>
                </c:pt>
                <c:pt idx="30">
                  <c:v>49.120000000000012</c:v>
                </c:pt>
                <c:pt idx="31">
                  <c:v>51.27</c:v>
                </c:pt>
                <c:pt idx="32">
                  <c:v>51.96</c:v>
                </c:pt>
                <c:pt idx="33">
                  <c:v>45.879999999999995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120-427C-9D03-5A6C3A2B9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75552"/>
        <c:axId val="96349184"/>
      </c:lineChart>
      <c:catAx>
        <c:axId val="9634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8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96347648"/>
        <c:crosses val="autoZero"/>
        <c:auto val="1"/>
        <c:lblAlgn val="ctr"/>
        <c:lblOffset val="100"/>
        <c:noMultiLvlLbl val="0"/>
      </c:catAx>
      <c:valAx>
        <c:axId val="9634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8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96346112"/>
        <c:crosses val="autoZero"/>
        <c:crossBetween val="between"/>
      </c:valAx>
      <c:valAx>
        <c:axId val="96349184"/>
        <c:scaling>
          <c:orientation val="minMax"/>
          <c:max val="9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8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96375552"/>
        <c:crosses val="max"/>
        <c:crossBetween val="between"/>
      </c:valAx>
      <c:catAx>
        <c:axId val="96375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349184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lang="en-US" sz="24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0.37792</cdr:x>
      <cdr:y>0.03214</cdr:y>
    </cdr:from>
    <cdr:to>
      <cdr:x>0.68506</cdr:x>
      <cdr:y>0.14643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7918" y="85725"/>
          <a:ext cx="81915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h-TH" sz="1400" b="1" dirty="0">
              <a:latin typeface="TH SarabunPSK" pitchFamily="34" charset="-34"/>
              <a:cs typeface="TH SarabunPSK" pitchFamily="34" charset="-34"/>
            </a:rPr>
            <a:t>ภาคเหนือ</a:t>
          </a:r>
          <a:endParaRPr lang="en-US" sz="1400" b="1" dirty="0"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</cdr:x>
      <cdr:y>0.18929</cdr:y>
    </cdr:from>
    <cdr:to>
      <cdr:x>0.49935</cdr:x>
      <cdr:y>0.45474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504824"/>
          <a:ext cx="1331768" cy="707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h-TH" sz="1400" b="1" dirty="0">
              <a:latin typeface="TH SarabunPSK" pitchFamily="34" charset="-34"/>
              <a:cs typeface="TH SarabunPSK" pitchFamily="34" charset="-34"/>
            </a:rPr>
            <a:t>ภาคตะวันออก</a:t>
          </a:r>
        </a:p>
        <a:p xmlns:a="http://schemas.openxmlformats.org/drawingml/2006/main">
          <a:r>
            <a:rPr lang="th-TH" sz="1400" b="1" dirty="0">
              <a:latin typeface="TH SarabunPSK" pitchFamily="34" charset="-34"/>
              <a:cs typeface="TH SarabunPSK" pitchFamily="34" charset="-34"/>
            </a:rPr>
            <a:t>เฉียงเหนือ</a:t>
          </a:r>
          <a:endParaRPr lang="en-US" sz="1400" b="1" dirty="0"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0.69286</cdr:x>
      <cdr:y>0.85714</cdr:y>
    </cdr:from>
    <cdr:to>
      <cdr:x>1</cdr:x>
      <cdr:y>0.97143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50893" y="2286000"/>
          <a:ext cx="81915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h-TH" sz="1400" b="1" dirty="0">
              <a:latin typeface="TH SarabunPSK" pitchFamily="34" charset="-34"/>
              <a:cs typeface="TH SarabunPSK" pitchFamily="34" charset="-34"/>
            </a:rPr>
            <a:t>ภาคใต้</a:t>
          </a:r>
          <a:endParaRPr lang="en-US" sz="1400" b="1" dirty="0"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</cdr:x>
      <cdr:y>0.65</cdr:y>
    </cdr:from>
    <cdr:to>
      <cdr:x>0.30714</cdr:x>
      <cdr:y>0.76429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-9525" y="1733550"/>
          <a:ext cx="81915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h-TH" sz="1400" b="1" dirty="0">
              <a:latin typeface="TH SarabunPSK" pitchFamily="34" charset="-34"/>
              <a:cs typeface="TH SarabunPSK" pitchFamily="34" charset="-34"/>
            </a:rPr>
            <a:t>ภาคกลาง</a:t>
          </a:r>
          <a:endParaRPr lang="en-US" sz="1400" b="1" dirty="0"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0.41429</cdr:x>
      <cdr:y>0.41136</cdr:y>
    </cdr:from>
    <cdr:to>
      <cdr:x>0.72143</cdr:x>
      <cdr:y>0.63331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04900" y="1097106"/>
          <a:ext cx="819150" cy="591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th-TH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สัดส่วน</a:t>
          </a:r>
        </a:p>
        <a:p xmlns:a="http://schemas.openxmlformats.org/drawingml/2006/main">
          <a:pPr algn="ctr"/>
          <a:r>
            <a:rPr lang="th-TH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พื้นที่กรีด</a:t>
          </a:r>
          <a:endParaRPr lang="en-US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0617" cy="49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7" rIns="94516" bIns="47257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8987" y="0"/>
            <a:ext cx="2930616" cy="49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7" rIns="94516" bIns="4725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350"/>
            <a:ext cx="2930617" cy="49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7" rIns="94516" bIns="47257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8987" y="9443350"/>
            <a:ext cx="2930616" cy="49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7" rIns="94516" bIns="4725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B23EA93F-5CB4-48E2-99CF-047121A63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94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617" cy="497466"/>
          </a:xfrm>
          <a:prstGeom prst="rect">
            <a:avLst/>
          </a:prstGeom>
        </p:spPr>
        <p:txBody>
          <a:bodyPr vert="horz" lIns="94516" tIns="47257" rIns="94516" bIns="47257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28987" y="0"/>
            <a:ext cx="2930616" cy="497466"/>
          </a:xfrm>
          <a:prstGeom prst="rect">
            <a:avLst/>
          </a:prstGeom>
        </p:spPr>
        <p:txBody>
          <a:bodyPr vert="horz" lIns="94516" tIns="47257" rIns="94516" bIns="47257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678A4FA-662C-4D56-A99D-B42EDE61DFAF}" type="datetimeFigureOut">
              <a:rPr lang="th-TH"/>
              <a:pPr>
                <a:defRPr/>
              </a:pPr>
              <a:t>25/12/60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2950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6" tIns="47257" rIns="94516" bIns="47257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6896" y="4723373"/>
            <a:ext cx="5408930" cy="4473792"/>
          </a:xfrm>
          <a:prstGeom prst="rect">
            <a:avLst/>
          </a:prstGeom>
        </p:spPr>
        <p:txBody>
          <a:bodyPr vert="horz" lIns="94516" tIns="47257" rIns="94516" bIns="47257" rtlCol="0">
            <a:normAutofit/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43350"/>
            <a:ext cx="2930617" cy="497466"/>
          </a:xfrm>
          <a:prstGeom prst="rect">
            <a:avLst/>
          </a:prstGeom>
        </p:spPr>
        <p:txBody>
          <a:bodyPr vert="horz" lIns="94516" tIns="47257" rIns="94516" bIns="47257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28987" y="9443350"/>
            <a:ext cx="2930616" cy="497466"/>
          </a:xfrm>
          <a:prstGeom prst="rect">
            <a:avLst/>
          </a:prstGeom>
        </p:spPr>
        <p:txBody>
          <a:bodyPr vert="horz" lIns="94516" tIns="47257" rIns="94516" bIns="47257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5C4598B6-2D69-441C-8132-E7DFA2B5FB2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6930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z="1800"/>
          </a:p>
        </p:txBody>
      </p:sp>
      <p:sp>
        <p:nvSpPr>
          <p:cNvPr id="174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F4348A-129E-4F51-B807-EADEB6B0D2B1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7626">
              <a:defRPr/>
            </a:pP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94862-B0C5-4B74-AA0D-4798F5DDBF96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90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โอเค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94862-B0C5-4B74-AA0D-4798F5DDBF96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846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7626">
              <a:defRPr/>
            </a:pPr>
            <a:r>
              <a:rPr lang="th-TH" dirty="0"/>
              <a:t>โอเค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94862-B0C5-4B74-AA0D-4798F5DDBF96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68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7626">
              <a:defRPr/>
            </a:pPr>
            <a:r>
              <a:rPr lang="th-TH" dirty="0"/>
              <a:t>โอเค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94862-B0C5-4B74-AA0D-4798F5DDBF96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733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7626">
              <a:defRPr/>
            </a:pPr>
            <a:r>
              <a:rPr lang="th-TH" dirty="0"/>
              <a:t>โอเค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94862-B0C5-4B74-AA0D-4798F5DDBF96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979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7626">
              <a:defRPr/>
            </a:pPr>
            <a:r>
              <a:rPr lang="th-TH" dirty="0"/>
              <a:t>โอเค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94862-B0C5-4B74-AA0D-4798F5DDBF96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0098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7626">
              <a:defRPr/>
            </a:pP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94862-B0C5-4B74-AA0D-4798F5DDBF96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99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9300" y="817563"/>
            <a:ext cx="5480050" cy="4111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baseline="0" dirty="0"/>
          </a:p>
        </p:txBody>
      </p:sp>
    </p:spTree>
    <p:extLst>
      <p:ext uri="{BB962C8B-B14F-4D97-AF65-F5344CB8AC3E}">
        <p14:creationId xmlns:p14="http://schemas.microsoft.com/office/powerpoint/2010/main" val="50869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271463" y="276225"/>
            <a:ext cx="8621712" cy="6305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5" name="Picture 40" descr="10_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7025" y="304800"/>
            <a:ext cx="47339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gray">
          <a:xfrm>
            <a:off x="457200" y="457200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3162300"/>
            <a:ext cx="7124700" cy="381000"/>
          </a:xfrm>
          <a:noFill/>
        </p:spPr>
        <p:txBody>
          <a:bodyPr/>
          <a:lstStyle>
            <a:lvl1pPr algn="l">
              <a:defRPr sz="3800" b="1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4343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74638" y="6605588"/>
            <a:ext cx="2133600" cy="168275"/>
          </a:xfr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76938" y="6594475"/>
            <a:ext cx="2895600" cy="168275"/>
          </a:xfrm>
        </p:spPr>
        <p:txBody>
          <a:bodyPr/>
          <a:lstStyle>
            <a:lvl1pPr>
              <a:defRPr sz="10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65513" y="6613525"/>
            <a:ext cx="2133600" cy="168275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7E56D0-9FF3-4E1D-9953-8E22869F8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06A6-17A4-4CDA-B56E-9AE0549CA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D133C-5666-47C6-BD36-8BB44474A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4495800" cy="56356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lvl="0"/>
            <a:r>
              <a:rPr lang="th-TH" noProof="0"/>
              <a:t>คลิกไอคอนเพื่อเพิ่มตาราง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60BC0-E1CA-4F1A-84C3-985DFBD8D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93DB-3F94-4FE6-BC0C-5358CA3D9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819B1-15AC-46F4-99C1-03A8A0158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BB347-2C7D-4B96-977C-392B5F639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46C40-499D-4EA2-B437-037015993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554D-338A-44DC-89FD-AF990652B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175C8-87C3-47BF-91B6-285057B2E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D627-1A00-46D2-AA60-B5A989AB1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A0529-6924-456C-AFD6-098D39242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5" descr="10_back_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1295400"/>
            <a:ext cx="33242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228600" y="561975"/>
            <a:ext cx="8686800" cy="5915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white">
          <a:xfrm>
            <a:off x="5981700" y="6667500"/>
            <a:ext cx="3009900" cy="11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668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905500" y="65341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057900" y="646747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1" i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4491189-9175-4C92-B441-88E0A5081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228600"/>
            <a:ext cx="4495800" cy="563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pic>
        <p:nvPicPr>
          <p:cNvPr id="1034" name="Picture 74" descr="09_icon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76875" y="238125"/>
            <a:ext cx="622300" cy="760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2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2438400"/>
            <a:ext cx="3429024" cy="2000264"/>
          </a:xfrm>
        </p:spPr>
        <p:txBody>
          <a:bodyPr/>
          <a:lstStyle/>
          <a:p>
            <a:pPr algn="ctr" eaLnBrk="1" hangingPunct="1"/>
            <a:r>
              <a:rPr lang="th-TH" sz="28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โดย </a:t>
            </a:r>
          </a:p>
          <a:p>
            <a:pPr algn="ctr" eaLnBrk="1" hangingPunct="1"/>
            <a:r>
              <a:rPr lang="th-TH" sz="28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ดร.พงศ์ไท ไทโยธิน</a:t>
            </a:r>
          </a:p>
          <a:p>
            <a:pPr algn="ctr" eaLnBrk="1" hangingPunct="1"/>
            <a:r>
              <a:rPr lang="th-TH" sz="28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สำนักวิจัยเศรษฐกิจการเกษตร</a:t>
            </a:r>
          </a:p>
          <a:p>
            <a:pPr algn="ctr" eaLnBrk="1" hangingPunct="1"/>
            <a:r>
              <a:rPr lang="th-TH" sz="28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สำนักงานเศรษฐกิจการเกษตร</a:t>
            </a:r>
            <a:endParaRPr lang="en-US" sz="28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60173" y="1578978"/>
            <a:ext cx="77200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th-TH" sz="48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สถานการณ์การผลิตและ</a:t>
            </a:r>
            <a:r>
              <a:rPr lang="th-TH" sz="4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การตลาด</a:t>
            </a:r>
            <a:r>
              <a:rPr lang="th-TH" sz="4800" b="1" dirty="0" smtClean="0">
                <a:solidFill>
                  <a:srgbClr val="008000"/>
                </a:solidFill>
                <a:cs typeface="TH SarabunPSK" pitchFamily="34" charset="-34"/>
              </a:rPr>
              <a:t>ยางพารา</a:t>
            </a:r>
            <a:endParaRPr lang="th-TH" sz="4800" b="1" dirty="0">
              <a:solidFill>
                <a:srgbClr val="008000"/>
              </a:solidFill>
            </a:endParaRPr>
          </a:p>
        </p:txBody>
      </p:sp>
      <p:pic>
        <p:nvPicPr>
          <p:cNvPr id="9" name="Picture 2" descr="http://www.chaoprayanews.com/wp-content/uploads/2011/01/n20090311191440_68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71472" y="285728"/>
            <a:ext cx="1143008" cy="1120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8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>
          <a:xfrm>
            <a:off x="8532813" y="6524625"/>
            <a:ext cx="611187" cy="333375"/>
          </a:xfrm>
          <a:noFill/>
        </p:spPr>
        <p:txBody>
          <a:bodyPr/>
          <a:lstStyle/>
          <a:p>
            <a:fld id="{7929CEC9-C814-469D-9FC7-123F3765B93B}" type="slidenum">
              <a:rPr lang="en-US" sz="1800" b="1" smtClean="0">
                <a:latin typeface="TH Sarabun New" pitchFamily="34" charset="-34"/>
                <a:cs typeface="TH Sarabun New" pitchFamily="34" charset="-34"/>
              </a:rPr>
              <a:pPr/>
              <a:t>1</a:t>
            </a:fld>
            <a:endParaRPr lang="en-US" sz="1800" b="1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6" name="รูปภาพ 12">
            <a:extLst>
              <a:ext uri="{FF2B5EF4-FFF2-40B4-BE49-F238E27FC236}">
                <a16:creationId xmlns="" xmlns:a16="http://schemas.microsoft.com/office/drawing/2014/main" id="{22369DE3-32CC-4731-BB94-D77373850B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267200"/>
            <a:ext cx="5823462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124337" y="218772"/>
            <a:ext cx="9453108" cy="1259390"/>
            <a:chOff x="-377366" y="0"/>
            <a:chExt cx="10240867" cy="1364339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0" y="0"/>
              <a:ext cx="9863501" cy="653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3323" b="1" spc="46" dirty="0">
                  <a:ln w="11430"/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สถานการณ์การผลิต และตลาดยางพาราไทย (ต่อ)</a:t>
              </a:r>
              <a:endParaRPr lang="en-US" sz="3323" b="1" spc="46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รูปหกเหลี่ยม 6"/>
            <p:cNvSpPr/>
            <p:nvPr/>
          </p:nvSpPr>
          <p:spPr>
            <a:xfrm>
              <a:off x="-377366" y="899881"/>
              <a:ext cx="6630411" cy="464458"/>
            </a:xfrm>
            <a:prstGeom prst="hexagon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15" b="1" dirty="0">
                  <a:latin typeface="TH SarabunPSK" pitchFamily="34" charset="-34"/>
                  <a:cs typeface="TH SarabunPSK" pitchFamily="34" charset="-34"/>
                </a:rPr>
                <a:t>แนวโน้มการผลิตและราคายางแผ่นดิบที่เกษตรกรขายได้</a:t>
              </a:r>
              <a:endParaRPr lang="en-US" sz="2215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แผนภูมิ 8"/>
          <p:cNvGraphicFramePr/>
          <p:nvPr/>
        </p:nvGraphicFramePr>
        <p:xfrm>
          <a:off x="0" y="1884903"/>
          <a:ext cx="9144000" cy="470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562708" y="2078501"/>
            <a:ext cx="2039815" cy="3207434"/>
          </a:xfrm>
          <a:prstGeom prst="rect">
            <a:avLst/>
          </a:prstGeom>
          <a:solidFill>
            <a:srgbClr val="FF9999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600136" y="2078501"/>
            <a:ext cx="2039815" cy="3207434"/>
          </a:xfrm>
          <a:prstGeom prst="rect">
            <a:avLst/>
          </a:prstGeom>
          <a:solidFill>
            <a:srgbClr val="FF9999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35657" y="1608544"/>
            <a:ext cx="1797288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215" b="1" dirty="0">
                <a:latin typeface="TH SarabunPSK" pitchFamily="34" charset="-34"/>
                <a:cs typeface="TH SarabunPSK" pitchFamily="34" charset="-34"/>
              </a:rPr>
              <a:t>ผลผลิต (1,000 ตัน)</a:t>
            </a:r>
            <a:endParaRPr lang="en-US" sz="2215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2920" y="1565624"/>
            <a:ext cx="2541080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215" b="1" dirty="0">
                <a:latin typeface="TH SarabunPSK" pitchFamily="34" charset="-34"/>
                <a:cs typeface="TH SarabunPSK" pitchFamily="34" charset="-34"/>
              </a:rPr>
              <a:t>ราคายางแผ่นดิบ (บาท/กก.)</a:t>
            </a:r>
            <a:endParaRPr lang="en-US" sz="2215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 flipV="1">
            <a:off x="6216581" y="2943330"/>
            <a:ext cx="1125415" cy="683288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flipV="1">
            <a:off x="6244717" y="3645291"/>
            <a:ext cx="1478447" cy="67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6233746" y="3683977"/>
            <a:ext cx="1459523" cy="17584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77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/>
          <p:nvPr/>
        </p:nvPicPr>
        <p:blipFill>
          <a:blip r:embed="rId3"/>
          <a:srcRect l="24607" t="26984" r="23780" b="10477"/>
          <a:stretch>
            <a:fillRect/>
          </a:stretch>
        </p:blipFill>
        <p:spPr bwMode="auto">
          <a:xfrm>
            <a:off x="910861" y="1867944"/>
            <a:ext cx="7429552" cy="40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รูปหกเหลี่ยม 4"/>
          <p:cNvSpPr/>
          <p:nvPr/>
        </p:nvSpPr>
        <p:spPr>
          <a:xfrm>
            <a:off x="26713" y="867462"/>
            <a:ext cx="8090396" cy="788966"/>
          </a:xfrm>
          <a:prstGeom prst="hexagon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15" b="1" dirty="0">
                <a:latin typeface="TH SarabunPSK" pitchFamily="34" charset="-34"/>
                <a:cs typeface="TH SarabunPSK" pitchFamily="34" charset="-34"/>
              </a:rPr>
              <a:t>ราคายางที่เกษตรกรขายได้และราคาซื้อขายในตลาดล่วงหน้า ปี 2560 มีแนวโน้มลดลงตามภาวะเศรษฐกิจโลก</a:t>
            </a:r>
            <a:endParaRPr lang="en-US" sz="2215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" y="263770"/>
            <a:ext cx="9104770" cy="6036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323" b="1" spc="46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สถานการณ์การผลิต และตลาดยางพาราไทย (ต่อ)</a:t>
            </a:r>
            <a:endParaRPr lang="en-US" sz="3323" b="1" spc="46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0317506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511143" y="1960266"/>
            <a:ext cx="4176765" cy="220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22041" eaLnBrk="0" hangingPunct="0">
              <a:tabLst>
                <a:tab pos="830894" algn="l"/>
              </a:tabLst>
            </a:pPr>
            <a:endParaRPr lang="th-TH" b="1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indent="422041" eaLnBrk="0" hangingPunct="0">
              <a:tabLst>
                <a:tab pos="830894" algn="l"/>
              </a:tabLst>
            </a:pPr>
            <a:r>
              <a:rPr lang="th-TH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</a:t>
            </a:r>
            <a:endParaRPr lang="en-US" sz="1015" b="1" dirty="0">
              <a:latin typeface="TH SarabunPSK" pitchFamily="34" charset="-34"/>
              <a:cs typeface="TH SarabunPSK" pitchFamily="34" charset="-34"/>
            </a:endParaRPr>
          </a:p>
          <a:p>
            <a:pPr indent="422041" eaLnBrk="0" hangingPunct="0">
              <a:tabLst>
                <a:tab pos="830894" algn="l"/>
              </a:tabLst>
            </a:pPr>
            <a:r>
              <a:rPr lang="th-TH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endParaRPr lang="en-US" sz="1015" b="1" dirty="0">
              <a:latin typeface="TH SarabunPSK" pitchFamily="34" charset="-34"/>
              <a:cs typeface="TH SarabunPSK" pitchFamily="34" charset="-34"/>
            </a:endParaRPr>
          </a:p>
          <a:p>
            <a:pPr indent="422041" eaLnBrk="0" hangingPunct="0">
              <a:tabLst>
                <a:tab pos="830894" algn="l"/>
              </a:tabLst>
            </a:pPr>
            <a:r>
              <a:rPr lang="th-TH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</a:t>
            </a:r>
            <a:endParaRPr lang="en-US" sz="1015" b="1" dirty="0">
              <a:latin typeface="TH SarabunPSK" pitchFamily="34" charset="-34"/>
              <a:cs typeface="TH SarabunPSK" pitchFamily="34" charset="-34"/>
            </a:endParaRPr>
          </a:p>
          <a:p>
            <a:pPr indent="422041" eaLnBrk="0" hangingPunct="0">
              <a:tabLst>
                <a:tab pos="830894" algn="l"/>
              </a:tabLst>
            </a:pPr>
            <a:r>
              <a:rPr lang="en-US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</a:t>
            </a:r>
            <a:endParaRPr lang="en-US" sz="1015" b="1" dirty="0">
              <a:latin typeface="TH SarabunPSK" pitchFamily="34" charset="-34"/>
              <a:cs typeface="TH SarabunPSK" pitchFamily="34" charset="-34"/>
            </a:endParaRPr>
          </a:p>
          <a:p>
            <a:pPr indent="422041" eaLnBrk="0" hangingPunct="0">
              <a:tabLst>
                <a:tab pos="830894" algn="l"/>
              </a:tabLst>
            </a:pPr>
            <a:r>
              <a:rPr lang="th-TH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</a:t>
            </a:r>
          </a:p>
          <a:p>
            <a:pPr indent="422041" eaLnBrk="0" hangingPunct="0">
              <a:tabLst>
                <a:tab pos="830894" algn="l"/>
              </a:tabLst>
            </a:pPr>
            <a:endParaRPr lang="th-TH" sz="2954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685800"/>
            <a:ext cx="9104770" cy="6036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323" b="1" spc="46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ปัญหายางพาราในปัจจุบัน</a:t>
            </a:r>
            <a:endParaRPr lang="en-US" sz="3323" b="1" spc="46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1688120" y="1322195"/>
            <a:ext cx="5980224" cy="5158158"/>
            <a:chOff x="1364341" y="740231"/>
            <a:chExt cx="6836229" cy="6313714"/>
          </a:xfrm>
        </p:grpSpPr>
        <p:sp>
          <p:nvSpPr>
            <p:cNvPr id="11" name="วงรี 10"/>
            <p:cNvSpPr/>
            <p:nvPr/>
          </p:nvSpPr>
          <p:spPr>
            <a:xfrm>
              <a:off x="1364341" y="740231"/>
              <a:ext cx="6836229" cy="63137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รูปหกเหลี่ยม 3"/>
            <p:cNvSpPr/>
            <p:nvPr/>
          </p:nvSpPr>
          <p:spPr>
            <a:xfrm>
              <a:off x="5878281" y="4201885"/>
              <a:ext cx="1886858" cy="1335314"/>
            </a:xfrm>
            <a:prstGeom prst="hexagon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846" b="1" dirty="0">
                  <a:latin typeface="TH SarabunPSK" pitchFamily="34" charset="-34"/>
                  <a:ea typeface="Times New Roman" pitchFamily="18" charset="0"/>
                  <a:cs typeface="TH SarabunPSK" pitchFamily="34" charset="-34"/>
                </a:rPr>
                <a:t>5) ไม่มีความมั่นคงทางรายได้</a:t>
              </a:r>
              <a:endParaRPr lang="en-US" sz="1846" dirty="0"/>
            </a:p>
          </p:txBody>
        </p:sp>
        <p:sp>
          <p:nvSpPr>
            <p:cNvPr id="6" name="รูปหกเหลี่ยม 5"/>
            <p:cNvSpPr/>
            <p:nvPr/>
          </p:nvSpPr>
          <p:spPr>
            <a:xfrm>
              <a:off x="3788225" y="1088572"/>
              <a:ext cx="1886858" cy="1335314"/>
            </a:xfrm>
            <a:prstGeom prst="hexagon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846" b="1" dirty="0">
                  <a:latin typeface="TH SarabunPSK" pitchFamily="34" charset="-34"/>
                  <a:ea typeface="Times New Roman" pitchFamily="18" charset="0"/>
                  <a:cs typeface="TH SarabunPSK" pitchFamily="34" charset="-34"/>
                </a:rPr>
                <a:t>1) ราคาผันผวน</a:t>
              </a:r>
              <a:endParaRPr lang="en-US" sz="1846" dirty="0"/>
            </a:p>
          </p:txBody>
        </p:sp>
        <p:sp>
          <p:nvSpPr>
            <p:cNvPr id="8" name="รูปหกเหลี่ยม 7"/>
            <p:cNvSpPr/>
            <p:nvPr/>
          </p:nvSpPr>
          <p:spPr>
            <a:xfrm>
              <a:off x="1930397" y="2452915"/>
              <a:ext cx="1886858" cy="1335314"/>
            </a:xfrm>
            <a:prstGeom prst="hexagon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846" b="1" dirty="0">
                  <a:latin typeface="TH SarabunPSK" pitchFamily="34" charset="-34"/>
                  <a:ea typeface="Times New Roman" pitchFamily="18" charset="0"/>
                  <a:cs typeface="TH SarabunPSK" pitchFamily="34" charset="-34"/>
                </a:rPr>
                <a:t>2) ขาดแคลนแรงงานกรีด</a:t>
              </a:r>
              <a:endParaRPr lang="en-US" sz="1846" dirty="0"/>
            </a:p>
          </p:txBody>
        </p:sp>
        <p:sp>
          <p:nvSpPr>
            <p:cNvPr id="9" name="รูปหกเหลี่ยม 8"/>
            <p:cNvSpPr/>
            <p:nvPr/>
          </p:nvSpPr>
          <p:spPr>
            <a:xfrm>
              <a:off x="5820224" y="2423883"/>
              <a:ext cx="1886858" cy="1335314"/>
            </a:xfrm>
            <a:prstGeom prst="hexagon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846" b="1" dirty="0">
                  <a:latin typeface="TH SarabunPSK" pitchFamily="34" charset="-34"/>
                  <a:ea typeface="Times New Roman" pitchFamily="18" charset="0"/>
                  <a:cs typeface="TH SarabunPSK" pitchFamily="34" charset="-34"/>
                </a:rPr>
                <a:t>3) ต้นทุนการผลิตสูง</a:t>
              </a:r>
              <a:endParaRPr lang="en-US" sz="1846" dirty="0"/>
            </a:p>
          </p:txBody>
        </p:sp>
        <p:sp>
          <p:nvSpPr>
            <p:cNvPr id="10" name="รูปหกเหลี่ยม 9"/>
            <p:cNvSpPr/>
            <p:nvPr/>
          </p:nvSpPr>
          <p:spPr>
            <a:xfrm>
              <a:off x="1930398" y="4251944"/>
              <a:ext cx="1886858" cy="1335315"/>
            </a:xfrm>
            <a:prstGeom prst="hexagon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46" b="1" dirty="0">
                  <a:latin typeface="TH SarabunPSK" pitchFamily="34" charset="-34"/>
                  <a:ea typeface="Times New Roman" pitchFamily="18" charset="0"/>
                  <a:cs typeface="TH SarabunPSK" pitchFamily="34" charset="-34"/>
                </a:rPr>
                <a:t>4</a:t>
              </a:r>
              <a:r>
                <a:rPr lang="th-TH" sz="1846" b="1" dirty="0">
                  <a:latin typeface="TH SarabunPSK" pitchFamily="34" charset="-34"/>
                  <a:ea typeface="Times New Roman" pitchFamily="18" charset="0"/>
                  <a:cs typeface="TH SarabunPSK" pitchFamily="34" charset="-34"/>
                </a:rPr>
                <a:t>) ผลผลิตต่อไร่ต่ำ</a:t>
              </a:r>
              <a:endParaRPr lang="en-US" sz="1846" dirty="0"/>
            </a:p>
          </p:txBody>
        </p:sp>
        <p:sp>
          <p:nvSpPr>
            <p:cNvPr id="12" name="รูปหกเหลี่ยม 11"/>
            <p:cNvSpPr/>
            <p:nvPr/>
          </p:nvSpPr>
          <p:spPr>
            <a:xfrm>
              <a:off x="3904337" y="5304971"/>
              <a:ext cx="1886858" cy="1335314"/>
            </a:xfrm>
            <a:prstGeom prst="hexagon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6) </a:t>
              </a:r>
              <a:r>
                <a:rPr lang="th-TH" dirty="0"/>
                <a:t>พึ่งพาการส่งออก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765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" y="370950"/>
            <a:ext cx="9104770" cy="6036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323" b="1" spc="46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แนวทางการแก้ไขปัญหายางพาราของไทย</a:t>
            </a:r>
            <a:endParaRPr lang="en-US" sz="3323" b="1" spc="46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34945" y="1203190"/>
            <a:ext cx="8473846" cy="802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56509" algn="just"/>
            <a:r>
              <a:rPr lang="th-TH" sz="2308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1) ส่งเสริมให้เกษตรกรชาวสวนยางประกอบอาชีพเสริม เช่น เกษตรทฤษฎีใหม่ เกษตรผสมผสาน การปลูกพืชแซม เลี้ยงสัตว์ควบคู่กับการทำสวนยางเพื่อให้มีรายได้ที่หลากหลาย</a:t>
            </a:r>
            <a:endParaRPr lang="en-US" sz="2308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0918" y="2215553"/>
            <a:ext cx="8473846" cy="802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56509" algn="l"/>
            <a:r>
              <a:rPr lang="th-TH" sz="2308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2) ควบคุมและลดพื้นที่ปลูกยางพาราให้เหมาะสม เพื่อรักษาสภาพแวดล้อมและธรรมชาติ</a:t>
            </a:r>
            <a:endParaRPr lang="en-US" sz="2308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5928" y="3033264"/>
            <a:ext cx="8473846" cy="802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56509" algn="l"/>
            <a:r>
              <a:rPr lang="th-TH" sz="2308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3) ส่งเสริมให้มีการใช้ยางพาราเพื่อเป็นวัตถุดิบในการผลิตผลิตภัณฑ์ยางภายในประเทศ</a:t>
            </a:r>
            <a:br>
              <a:rPr lang="th-TH" sz="2308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2308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ให้มากขึ้น และให้หน่วยงานภาครัฐใช้ยางพาราเพิ่มขึ้น</a:t>
            </a:r>
            <a:endParaRPr lang="en-US" sz="2308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21551" y="3900553"/>
            <a:ext cx="8473846" cy="1157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56509" algn="l"/>
            <a:r>
              <a:rPr lang="en-US" sz="2308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4</a:t>
            </a:r>
            <a:r>
              <a:rPr lang="th-TH" sz="2308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 สนับสนุนสินเชื่ออัตราดอกเบี้ยต่ำ โดยรัฐชดเชยอัตราดอกเบี้ยให้แก่สถาบันเกษตรกร และผู้ประกอบการ ในการดำเนินธุรกิจแปรรูปยาง เพื่อพัฒนาศักยภาพในการส่งออกและแปรรูปยาง</a:t>
            </a:r>
            <a:endParaRPr lang="en-US" sz="2308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20918" y="5058370"/>
            <a:ext cx="8473846" cy="1157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56509" algn="l"/>
            <a:r>
              <a:rPr lang="th-TH" sz="2308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5) มีความร่วมมือกับประเทศผู้ผลิตยางพาราที่สำคัญของโลกเพื่อ</a:t>
            </a:r>
            <a:r>
              <a:rPr lang="th-TH" sz="2308" b="1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ควบคุมอุปทานยางให้</a:t>
            </a:r>
            <a:r>
              <a:rPr lang="th-TH" sz="2308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สอดคล้องกับความต้องการของตลาดโลก และมีมาตรการ</a:t>
            </a:r>
            <a:r>
              <a:rPr lang="th-TH" sz="2308" b="1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ดำเนินการควบคุมปริมาณการส่งออกยางพาราของประเทศสมาชิก</a:t>
            </a:r>
            <a:endParaRPr lang="en-US" sz="2308" dirty="0"/>
          </a:p>
        </p:txBody>
      </p:sp>
    </p:spTree>
    <p:extLst>
      <p:ext uri="{BB962C8B-B14F-4D97-AF65-F5344CB8AC3E}">
        <p14:creationId xmlns:p14="http://schemas.microsoft.com/office/powerpoint/2010/main" val="3635559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ATA\My Documents\My Pictures\moac_bd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225" y="2703629"/>
            <a:ext cx="7429552" cy="2110169"/>
          </a:xfrm>
          <a:prstGeom prst="rect">
            <a:avLst/>
          </a:prstGeom>
          <a:noFill/>
        </p:spPr>
      </p:pic>
      <p:sp>
        <p:nvSpPr>
          <p:cNvPr id="5" name="ชื่อเรื่อง 10"/>
          <p:cNvSpPr>
            <a:spLocks noGrp="1"/>
          </p:cNvSpPr>
          <p:nvPr>
            <p:ph type="title"/>
          </p:nvPr>
        </p:nvSpPr>
        <p:spPr>
          <a:xfrm>
            <a:off x="1071538" y="1780431"/>
            <a:ext cx="7024687" cy="105507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th-TH" sz="13847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ขอบคุณ</a:t>
            </a:r>
            <a:endParaRPr lang="en-US" sz="13847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103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oopsmobile.net/wp-content/uploads/2014/06/IMG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8124"/>
            <a:ext cx="9144000" cy="4572155"/>
          </a:xfrm>
          <a:prstGeom prst="rect">
            <a:avLst/>
          </a:prstGeom>
          <a:noFill/>
        </p:spPr>
      </p:pic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237811" y="2040095"/>
          <a:ext cx="2530712" cy="384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5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ประเทศ</a:t>
                      </a:r>
                      <a:endParaRPr lang="en-US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พื้นที่ (ล้านไร่)</a:t>
                      </a:r>
                      <a:endParaRPr lang="en-US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อินโดนีเซีย 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22.94 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ไทย* 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19.22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มาเลเซีย 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6.75 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เวียดนาม 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6.06 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จีน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7.24 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อินเดีย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5.18 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กัมพูชา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2.71 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ฟิลิปินส์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1.53 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ศรีลังกา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0.86 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อื่น ๆ 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8.41 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รวม 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l" defTabSz="809625" fontAlgn="b">
                        <a:tabLst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80.90 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กลุ่ม 11"/>
          <p:cNvGrpSpPr/>
          <p:nvPr/>
        </p:nvGrpSpPr>
        <p:grpSpPr>
          <a:xfrm>
            <a:off x="41577" y="263770"/>
            <a:ext cx="9102423" cy="1231760"/>
            <a:chOff x="0" y="0"/>
            <a:chExt cx="9134134" cy="1334407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0" y="0"/>
              <a:ext cx="9134134" cy="653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3323" b="1" spc="46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สถานการณ์การผลิต และความต้องการใช้ตลาดโลก</a:t>
              </a:r>
              <a:endParaRPr lang="en-US" sz="3323" b="1" spc="46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รูปหกเหลี่ยม 10"/>
            <p:cNvSpPr/>
            <p:nvPr/>
          </p:nvSpPr>
          <p:spPr>
            <a:xfrm>
              <a:off x="340606" y="869949"/>
              <a:ext cx="3686628" cy="464458"/>
            </a:xfrm>
            <a:prstGeom prst="hexagon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15" b="1" dirty="0">
                  <a:latin typeface="TH SarabunPSK" pitchFamily="34" charset="-34"/>
                  <a:cs typeface="TH SarabunPSK" pitchFamily="34" charset="-34"/>
                </a:rPr>
                <a:t>พื้นที่ปลูก</a:t>
              </a:r>
              <a:endParaRPr lang="en-US" sz="2215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356717" y="5949558"/>
            <a:ext cx="4572000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th-TH" sz="1477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ที่มา : </a:t>
            </a:r>
            <a:r>
              <a:rPr lang="en-US" sz="1477" b="1" dirty="0">
                <a:latin typeface="TH SarabunPSK" pitchFamily="34" charset="-34"/>
                <a:cs typeface="TH SarabunPSK" pitchFamily="34" charset="-34"/>
              </a:rPr>
              <a:t>IRSG Vol. 7</a:t>
            </a:r>
            <a:r>
              <a:rPr lang="th-TH" sz="1477" b="1" dirty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en-US" sz="1477" b="1" dirty="0">
                <a:latin typeface="TH SarabunPSK" pitchFamily="34" charset="-34"/>
                <a:cs typeface="TH SarabunPSK" pitchFamily="34" charset="-34"/>
              </a:rPr>
              <a:t>No. </a:t>
            </a:r>
            <a:r>
              <a:rPr lang="th-TH" sz="1477" b="1" dirty="0">
                <a:latin typeface="TH SarabunPSK" pitchFamily="34" charset="-34"/>
                <a:cs typeface="TH SarabunPSK" pitchFamily="34" charset="-34"/>
              </a:rPr>
              <a:t>1 - 3</a:t>
            </a:r>
            <a:r>
              <a:rPr lang="en-US" sz="1477" b="1" dirty="0">
                <a:latin typeface="TH SarabunPSK" pitchFamily="34" charset="-34"/>
                <a:cs typeface="TH SarabunPSK" pitchFamily="34" charset="-34"/>
              </a:rPr>
              <a:t>July</a:t>
            </a:r>
            <a:r>
              <a:rPr lang="th-TH" sz="1477" b="1" dirty="0"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en-US" sz="1477" b="1" dirty="0">
                <a:latin typeface="TH SarabunPSK" pitchFamily="34" charset="-34"/>
                <a:cs typeface="TH SarabunPSK" pitchFamily="34" charset="-34"/>
              </a:rPr>
              <a:t>September 201</a:t>
            </a:r>
            <a:r>
              <a:rPr lang="th-TH" sz="1477" b="1" dirty="0">
                <a:latin typeface="TH SarabunPSK" pitchFamily="34" charset="-34"/>
                <a:cs typeface="TH SarabunPSK" pitchFamily="34" charset="-34"/>
              </a:rPr>
              <a:t>7</a:t>
            </a:r>
            <a:endParaRPr lang="en-US" sz="1477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b"/>
            <a:r>
              <a:rPr lang="th-TH" sz="1477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หมายเหตุ * ศูนย์สารสนเทศ สำนักงานเศรษฐกิจการเกษตร</a:t>
            </a:r>
          </a:p>
        </p:txBody>
      </p:sp>
    </p:spTree>
    <p:extLst>
      <p:ext uri="{BB962C8B-B14F-4D97-AF65-F5344CB8AC3E}">
        <p14:creationId xmlns:p14="http://schemas.microsoft.com/office/powerpoint/2010/main" val="236886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499727" y="1757286"/>
            <a:ext cx="1656224" cy="4331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h-TH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ผลผลิต (ล้านตัน)</a:t>
            </a:r>
            <a:endParaRPr lang="en-US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4870938" y="2260041"/>
          <a:ext cx="3964911" cy="3804960"/>
        </p:xfrm>
        <a:graphic>
          <a:graphicData uri="http://schemas.openxmlformats.org/drawingml/2006/table">
            <a:tbl>
              <a:tblPr/>
              <a:tblGrid>
                <a:gridCol w="1337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93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78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68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04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ประเทศ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∆</a:t>
                      </a:r>
                      <a:r>
                        <a:rPr lang="en-US" sz="1700" b="1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%</a:t>
                      </a:r>
                      <a:endParaRPr lang="th-TH" sz="17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จีน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4.68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4.87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5.1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4.39 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ยุโรป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1.16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1.19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1.24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3.39 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496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อินเดีย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0.99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1.03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1.06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3.47 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496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 อเมริกา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0.94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0.93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0.95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0.53 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496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5. ญี่ปุ่น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0.69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0.68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0.6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0.62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496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6. อื่น ๆ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3.68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3.89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.00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4.26 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4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12.14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12.59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13.04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3.64 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04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ที่มา : 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IRSG Rubber Statistical Bulletin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4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r>
                        <a:rPr lang="th-TH" sz="1700" b="1" i="0" u="none" strike="noStrike" baseline="0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*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ศูนย์สารสนเทศ สำนักงานเศรษฐกิจการเกษตร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369277" y="2273441"/>
          <a:ext cx="4159182" cy="3100904"/>
        </p:xfrm>
        <a:graphic>
          <a:graphicData uri="http://schemas.openxmlformats.org/drawingml/2006/table">
            <a:tbl>
              <a:tblPr/>
              <a:tblGrid>
                <a:gridCol w="14028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81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0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71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07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76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ประเทศ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∆</a:t>
                      </a:r>
                      <a:r>
                        <a:rPr lang="en-US" sz="1700" b="1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%</a:t>
                      </a:r>
                      <a:endParaRPr lang="th-TH" sz="17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613">
                <a:tc>
                  <a:txBody>
                    <a:bodyPr/>
                    <a:lstStyle/>
                    <a:p>
                      <a:pPr marL="0" indent="182563" algn="l" fontAlgn="b"/>
                      <a:r>
                        <a:rPr lang="th-TH" sz="17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ไทย*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4.19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7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4.1</a:t>
                      </a: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700" b="1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7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  <a:endParaRPr lang="th-TH" sz="1700" b="1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613">
                <a:tc>
                  <a:txBody>
                    <a:bodyPr/>
                    <a:lstStyle/>
                    <a:p>
                      <a:pPr marL="0" indent="182563" algn="l" fontAlgn="b"/>
                      <a:r>
                        <a:rPr lang="th-TH" sz="17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อินโดนีเซีย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3.15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7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3.21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3.40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613">
                <a:tc>
                  <a:txBody>
                    <a:bodyPr/>
                    <a:lstStyle/>
                    <a:p>
                      <a:pPr marL="0" indent="182563" algn="l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มาเลเซีย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0.72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0.67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0.81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613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 อื่น ๆ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4.21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4.37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4.97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613">
                <a:tc>
                  <a:txBody>
                    <a:bodyPr/>
                    <a:lstStyle/>
                    <a:p>
                      <a:pPr marL="177800" indent="0"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12.27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12.4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13.53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7613"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ที่มา : 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IRSG Rubber Statistical Bulletin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613"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r>
                        <a:rPr lang="th-TH" sz="1700" b="1" i="0" u="none" strike="noStrike" baseline="0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*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ศูนย์สารสนเทศ สำนักงานเศรษฐกิจการเกษตร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5790562" y="1747237"/>
            <a:ext cx="2412841" cy="4331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h-TH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ความต้องการใช้ (ล้านตัน)</a:t>
            </a:r>
            <a:endParaRPr lang="en-US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1" y="263770"/>
            <a:ext cx="9104770" cy="1231760"/>
            <a:chOff x="0" y="0"/>
            <a:chExt cx="9863501" cy="1334407"/>
          </a:xfrm>
        </p:grpSpPr>
        <p:sp>
          <p:nvSpPr>
            <p:cNvPr id="12" name="สี่เหลี่ยมผืนผ้า 11"/>
            <p:cNvSpPr/>
            <p:nvPr/>
          </p:nvSpPr>
          <p:spPr>
            <a:xfrm>
              <a:off x="0" y="0"/>
              <a:ext cx="9863501" cy="653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3323" b="1" spc="46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สถานการณ์การผลิต และความต้องการใช้ตลาดโลก (ต่อ)</a:t>
              </a:r>
              <a:endParaRPr lang="en-US" sz="3323" b="1" spc="46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รูปหกเหลี่ยม 12"/>
            <p:cNvSpPr/>
            <p:nvPr/>
          </p:nvSpPr>
          <p:spPr>
            <a:xfrm>
              <a:off x="412749" y="869949"/>
              <a:ext cx="3686628" cy="464458"/>
            </a:xfrm>
            <a:prstGeom prst="hexagon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15" b="1" dirty="0">
                  <a:latin typeface="TH SarabunPSK" pitchFamily="34" charset="-34"/>
                  <a:cs typeface="TH SarabunPSK" pitchFamily="34" charset="-34"/>
                </a:rPr>
                <a:t>ผลผลิต และความต้องการใช้</a:t>
              </a:r>
              <a:endParaRPr lang="en-US" sz="2215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85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แผนภูมิ 9"/>
          <p:cNvGraphicFramePr/>
          <p:nvPr/>
        </p:nvGraphicFramePr>
        <p:xfrm>
          <a:off x="760326" y="2227663"/>
          <a:ext cx="838367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กลุ่ม 10"/>
          <p:cNvGrpSpPr/>
          <p:nvPr/>
        </p:nvGrpSpPr>
        <p:grpSpPr>
          <a:xfrm>
            <a:off x="1" y="263770"/>
            <a:ext cx="9104770" cy="1307960"/>
            <a:chOff x="0" y="0"/>
            <a:chExt cx="9863501" cy="1416957"/>
          </a:xfrm>
        </p:grpSpPr>
        <p:sp>
          <p:nvSpPr>
            <p:cNvPr id="12" name="สี่เหลี่ยมผืนผ้า 11"/>
            <p:cNvSpPr/>
            <p:nvPr/>
          </p:nvSpPr>
          <p:spPr>
            <a:xfrm>
              <a:off x="0" y="0"/>
              <a:ext cx="9863501" cy="653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3323" b="1" spc="46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สถานการณ์การผลิต และความต้องการใช้ตลาดโลก (ต่อ)</a:t>
              </a:r>
              <a:endParaRPr lang="en-US" sz="3323" b="1" spc="46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รูปหกเหลี่ยม 12"/>
            <p:cNvSpPr/>
            <p:nvPr/>
          </p:nvSpPr>
          <p:spPr>
            <a:xfrm>
              <a:off x="330199" y="952499"/>
              <a:ext cx="6534326" cy="464458"/>
            </a:xfrm>
            <a:prstGeom prst="hexagon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15" b="1" dirty="0">
                  <a:latin typeface="TH SarabunPSK" pitchFamily="34" charset="-34"/>
                  <a:cs typeface="TH SarabunPSK" pitchFamily="34" charset="-34"/>
                </a:rPr>
                <a:t>แนวโน้มปริมาณการผลิตและความต้องการใช้ของโลก</a:t>
              </a:r>
              <a:endParaRPr lang="en-US" sz="2215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2021" y="1748504"/>
            <a:ext cx="3074902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15" b="1" dirty="0">
                <a:latin typeface="TH SarabunPSK" pitchFamily="34" charset="-34"/>
                <a:cs typeface="TH SarabunPSK" pitchFamily="34" charset="-34"/>
              </a:rPr>
              <a:t>ปริมาณยาง (ล้านตัน)</a:t>
            </a:r>
            <a:endParaRPr lang="en-US" sz="2215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2051" y="5488166"/>
            <a:ext cx="542718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15" b="1" dirty="0">
                <a:latin typeface="TH SarabunPSK" pitchFamily="34" charset="-34"/>
                <a:cs typeface="TH SarabunPSK" pitchFamily="34" charset="-34"/>
              </a:rPr>
              <a:t>ปี</a:t>
            </a:r>
            <a:endParaRPr lang="en-US" sz="2215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528" y="6251980"/>
            <a:ext cx="3578224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46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846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46" b="1" dirty="0">
                <a:latin typeface="TH SarabunPSK" pitchFamily="34" charset="-34"/>
                <a:cs typeface="TH SarabunPSK" pitchFamily="34" charset="-34"/>
              </a:rPr>
              <a:t>สมาคมประเทศผู้ผลิตยางธรรมชาติ, 2560</a:t>
            </a:r>
            <a:endParaRPr lang="en-US" sz="1846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445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211014" y="1705375"/>
          <a:ext cx="2026418" cy="44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3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7114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en-US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พื้นที่ </a:t>
                      </a:r>
                    </a:p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TH SarabunPSK" pitchFamily="34" charset="-34"/>
                        </a:rPr>
                        <a:t>(ล้านไร่)</a:t>
                      </a:r>
                      <a:endParaRPr lang="en-US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 สุราษฎร์ธานี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535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 สงขลา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868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 นครศรีธรรมราช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668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 ตรัง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370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ยะลา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236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นราธิวาส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0.</a:t>
                      </a:r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915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 บึงกาฬ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0.</a:t>
                      </a:r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694 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 กระบี่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0.</a:t>
                      </a:r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676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 พัทลุง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0.</a:t>
                      </a:r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671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6204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 ระยอง </a:t>
                      </a:r>
                    </a:p>
                  </a:txBody>
                  <a:tcPr marL="8792" marR="8792" marT="8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0.</a:t>
                      </a:r>
                      <a:r>
                        <a:rPr lang="en-US" sz="1700" b="0" i="0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638</a:t>
                      </a:r>
                    </a:p>
                  </a:txBody>
                  <a:tcPr marL="8792" marR="8792" marT="8792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TH SarabunPSK" pitchFamily="34" charset="-34"/>
                          <a:cs typeface="TH SarabunPSK" pitchFamily="34" charset="-34"/>
                        </a:rPr>
                        <a:t>อื่น ๆ</a:t>
                      </a:r>
                      <a:endParaRPr lang="en-US" sz="17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1700" dirty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en-US" sz="1700" dirty="0">
                          <a:latin typeface="TH SarabunPSK" pitchFamily="34" charset="-34"/>
                          <a:cs typeface="TH SarabunPSK" pitchFamily="34" charset="-34"/>
                        </a:rPr>
                        <a:t>949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17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TH SarabunPSK" pitchFamily="34" charset="-34"/>
                          <a:cs typeface="TH SarabunPSK" pitchFamily="34" charset="-34"/>
                        </a:rPr>
                        <a:t>19.220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6082" name="Picture 2" descr="ผลการค้นหารูปภาพสำหรับ แผนที่ประเทศไทย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1625" y="1740936"/>
            <a:ext cx="3090591" cy="4635886"/>
          </a:xfrm>
          <a:prstGeom prst="rect">
            <a:avLst/>
          </a:prstGeom>
          <a:noFill/>
        </p:spPr>
      </p:pic>
      <p:grpSp>
        <p:nvGrpSpPr>
          <p:cNvPr id="7" name="กลุ่ม 6"/>
          <p:cNvGrpSpPr/>
          <p:nvPr/>
        </p:nvGrpSpPr>
        <p:grpSpPr>
          <a:xfrm>
            <a:off x="381000" y="265746"/>
            <a:ext cx="9283121" cy="1229785"/>
            <a:chOff x="-193213" y="0"/>
            <a:chExt cx="10056714" cy="1332267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0" y="0"/>
              <a:ext cx="9863501" cy="653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3323" b="1" spc="46" dirty="0">
                  <a:ln w="11430"/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สถานการณ์การผลิต และตลาดยางพาราไทย</a:t>
              </a:r>
              <a:endParaRPr lang="en-US" sz="3323" b="1" spc="46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รูปหกเหลี่ยม 8"/>
            <p:cNvSpPr/>
            <p:nvPr/>
          </p:nvSpPr>
          <p:spPr>
            <a:xfrm>
              <a:off x="-193213" y="867808"/>
              <a:ext cx="5631536" cy="464459"/>
            </a:xfrm>
            <a:prstGeom prst="hexagon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15" b="1" dirty="0">
                  <a:latin typeface="TH SarabunPSK" pitchFamily="34" charset="-34"/>
                  <a:cs typeface="TH SarabunPSK" pitchFamily="34" charset="-34"/>
                </a:rPr>
                <a:t>พื้นที่กรีดยางของไทย ปี 2560</a:t>
              </a:r>
              <a:endParaRPr lang="en-US" sz="2215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11" name="แผนภูมิ 10"/>
          <p:cNvGraphicFramePr/>
          <p:nvPr/>
        </p:nvGraphicFramePr>
        <p:xfrm>
          <a:off x="6389077" y="2595645"/>
          <a:ext cx="2461846" cy="246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289721" y="6481615"/>
            <a:ext cx="3951723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46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846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46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ศูนย์สารสนเทศ สำนักงานเศรษฐกิจการเกษตร</a:t>
            </a:r>
            <a:endParaRPr lang="en-US" sz="1846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870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แผนภูมิ 5"/>
          <p:cNvGraphicFramePr/>
          <p:nvPr/>
        </p:nvGraphicFramePr>
        <p:xfrm>
          <a:off x="1215851" y="2080280"/>
          <a:ext cx="7184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กลุ่ม 6"/>
          <p:cNvGrpSpPr/>
          <p:nvPr/>
        </p:nvGrpSpPr>
        <p:grpSpPr>
          <a:xfrm>
            <a:off x="323528" y="220767"/>
            <a:ext cx="9453107" cy="1259390"/>
            <a:chOff x="-377365" y="0"/>
            <a:chExt cx="10240866" cy="1364339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0" y="0"/>
              <a:ext cx="9863501" cy="653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3323" b="1" spc="46" dirty="0">
                  <a:ln w="11430"/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สถานการณ์การผลิต และตลาดยางพาราไทย (ต่อ)</a:t>
              </a:r>
              <a:endParaRPr lang="en-US" sz="3323" b="1" spc="46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รูปหกเหลี่ยม 8"/>
            <p:cNvSpPr/>
            <p:nvPr/>
          </p:nvSpPr>
          <p:spPr>
            <a:xfrm>
              <a:off x="-377365" y="899881"/>
              <a:ext cx="5631536" cy="464458"/>
            </a:xfrm>
            <a:prstGeom prst="hexagon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15" b="1" dirty="0">
                  <a:latin typeface="TH SarabunPSK" pitchFamily="34" charset="-34"/>
                  <a:cs typeface="TH SarabunPSK" pitchFamily="34" charset="-34"/>
                </a:rPr>
                <a:t>ร้อยละผลผลิตออกสู่ตลาดของไทยปี 2555-2560</a:t>
              </a:r>
              <a:endParaRPr lang="en-US" sz="2215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2021" y="1748504"/>
            <a:ext cx="3074902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15" b="1" dirty="0">
                <a:latin typeface="TH SarabunPSK" pitchFamily="34" charset="-34"/>
                <a:cs typeface="TH SarabunPSK" pitchFamily="34" charset="-34"/>
              </a:rPr>
              <a:t>สัดส่วนผลผลิตออกสู่ตลาด (ร้อยละ)</a:t>
            </a:r>
            <a:endParaRPr lang="en-US" sz="2215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7802" y="5363901"/>
            <a:ext cx="657552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215" b="1" dirty="0"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en-US" sz="2215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46818" y="6038910"/>
            <a:ext cx="3951723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46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846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46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ศูนย์สารสนเทศ สำนักงานเศรษฐกิจการเกษตร</a:t>
            </a:r>
            <a:endParaRPr lang="en-US" sz="1846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709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แผนภูมิ 5"/>
          <p:cNvGraphicFramePr/>
          <p:nvPr/>
        </p:nvGraphicFramePr>
        <p:xfrm>
          <a:off x="1006846" y="2075581"/>
          <a:ext cx="7184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กลุ่ม 6"/>
          <p:cNvGrpSpPr/>
          <p:nvPr/>
        </p:nvGrpSpPr>
        <p:grpSpPr>
          <a:xfrm>
            <a:off x="323528" y="143062"/>
            <a:ext cx="9453107" cy="1259390"/>
            <a:chOff x="-377365" y="0"/>
            <a:chExt cx="10240866" cy="1364339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0" y="0"/>
              <a:ext cx="9863501" cy="653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3323" b="1" spc="46" dirty="0">
                  <a:ln w="11430"/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สถานการณ์การผลิต และตลาดยางพาราไทย</a:t>
              </a:r>
              <a:endParaRPr lang="en-US" sz="3323" b="1" spc="46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รูปหกเหลี่ยม 8"/>
            <p:cNvSpPr/>
            <p:nvPr/>
          </p:nvSpPr>
          <p:spPr>
            <a:xfrm>
              <a:off x="-377365" y="899881"/>
              <a:ext cx="5631536" cy="464458"/>
            </a:xfrm>
            <a:prstGeom prst="hexagon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15" b="1" dirty="0">
                  <a:latin typeface="TH SarabunPSK" pitchFamily="34" charset="-34"/>
                  <a:cs typeface="TH SarabunPSK" pitchFamily="34" charset="-34"/>
                </a:rPr>
                <a:t>ปริมาณการผลิต การใช้ และการส่งออก</a:t>
              </a:r>
              <a:endParaRPr lang="en-US" sz="2215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80744" y="1692234"/>
            <a:ext cx="1678665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215" b="1" dirty="0">
                <a:latin typeface="TH SarabunPSK" pitchFamily="34" charset="-34"/>
                <a:cs typeface="TH SarabunPSK" pitchFamily="34" charset="-34"/>
              </a:rPr>
              <a:t>ปริมาณ (ล้านตัน)</a:t>
            </a:r>
            <a:endParaRPr lang="en-US" sz="2215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5172" y="5279495"/>
            <a:ext cx="322524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215" b="1" dirty="0">
                <a:latin typeface="TH SarabunPSK" pitchFamily="34" charset="-34"/>
                <a:cs typeface="TH SarabunPSK" pitchFamily="34" charset="-34"/>
              </a:rPr>
              <a:t>ปี</a:t>
            </a:r>
            <a:endParaRPr lang="en-US" sz="2215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-7926" y="6052978"/>
            <a:ext cx="3951723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46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846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46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ศูนย์สารสนเทศ สำนักงานเศรษฐกิจการเกษตร</a:t>
            </a:r>
            <a:endParaRPr lang="en-US" sz="1846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738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323528" y="300105"/>
            <a:ext cx="9453107" cy="1259390"/>
            <a:chOff x="-377365" y="0"/>
            <a:chExt cx="10240866" cy="1364339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0" y="0"/>
              <a:ext cx="9863501" cy="653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3323" b="1" spc="46" dirty="0">
                  <a:ln w="11430"/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สถานการณ์การผลิต และตลาดยางพาราไทย (ต่อ)</a:t>
              </a:r>
              <a:endParaRPr lang="en-US" sz="3323" b="1" spc="46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รูปหกเหลี่ยม 7"/>
            <p:cNvSpPr/>
            <p:nvPr/>
          </p:nvSpPr>
          <p:spPr>
            <a:xfrm>
              <a:off x="-377365" y="899881"/>
              <a:ext cx="5631536" cy="464458"/>
            </a:xfrm>
            <a:prstGeom prst="hexagon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15" b="1" dirty="0">
                  <a:latin typeface="TH SarabunPSK" pitchFamily="34" charset="-34"/>
                  <a:cs typeface="TH SarabunPSK" pitchFamily="34" charset="-34"/>
                </a:rPr>
                <a:t>โครงสร้างต้นทุนการผลิตยางแผ่นดิบ ปี 2560</a:t>
              </a:r>
              <a:endParaRPr lang="en-US" sz="2215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2237432" y="2200867"/>
          <a:ext cx="4729426" cy="3280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47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72197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latin typeface="TH SarabunPSK" pitchFamily="34" charset="-34"/>
                          <a:cs typeface="TH SarabunPSK" pitchFamily="34" charset="-34"/>
                        </a:rPr>
                        <a:t>ประเภท</a:t>
                      </a:r>
                      <a:endParaRPr lang="en-US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latin typeface="TH SarabunPSK" pitchFamily="34" charset="-34"/>
                          <a:cs typeface="TH SarabunPSK" pitchFamily="34" charset="-34"/>
                        </a:rPr>
                        <a:t>สัดส่วน </a:t>
                      </a:r>
                    </a:p>
                    <a:p>
                      <a:pPr algn="ctr"/>
                      <a:r>
                        <a:rPr lang="th-TH" sz="2600" b="1" dirty="0">
                          <a:latin typeface="TH SarabunPSK" pitchFamily="34" charset="-34"/>
                          <a:cs typeface="TH SarabunPSK" pitchFamily="34" charset="-34"/>
                        </a:rPr>
                        <a:t>(ร้อยละ)</a:t>
                      </a:r>
                      <a:endParaRPr lang="en-US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lang="th-TH" sz="2600" b="1" dirty="0">
                          <a:latin typeface="TH SarabunPSK" pitchFamily="34" charset="-34"/>
                          <a:cs typeface="TH SarabunPSK" pitchFamily="34" charset="-34"/>
                        </a:rPr>
                        <a:t>ต้นทุนผันแปร</a:t>
                      </a:r>
                      <a:endParaRPr lang="en-US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TH SarabunPSK" pitchFamily="34" charset="-34"/>
                          <a:cs typeface="TH SarabunPSK" pitchFamily="34" charset="-34"/>
                        </a:rPr>
                        <a:t>69.37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lang="th-TH" sz="2600" b="1" dirty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- ค่าแรง</a:t>
                      </a:r>
                      <a:endParaRPr lang="en-US" sz="26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56.02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lang="th-TH" sz="2600" b="1" dirty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- อื่น ๆ</a:t>
                      </a:r>
                      <a:endParaRPr lang="en-US" sz="26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13.35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lang="th-TH" sz="2600" b="1" dirty="0">
                          <a:latin typeface="TH SarabunPSK" pitchFamily="34" charset="-34"/>
                          <a:cs typeface="TH SarabunPSK" pitchFamily="34" charset="-34"/>
                        </a:rPr>
                        <a:t>ต้นทุนคงที่</a:t>
                      </a:r>
                      <a:endParaRPr lang="en-US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TH SarabunPSK" pitchFamily="34" charset="-34"/>
                          <a:cs typeface="TH SarabunPSK" pitchFamily="34" charset="-34"/>
                        </a:rPr>
                        <a:t>30.63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lang="th-TH" sz="2600" b="1" dirty="0">
                          <a:latin typeface="TH SarabunPSK" pitchFamily="34" charset="-34"/>
                          <a:cs typeface="TH SarabunPSK" pitchFamily="34" charset="-34"/>
                        </a:rPr>
                        <a:t>ต้นทุนรวม</a:t>
                      </a:r>
                      <a:endParaRPr lang="en-US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4406" marR="84406" marT="42203" marB="4220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TH SarabunPSK" pitchFamily="34" charset="-34"/>
                          <a:cs typeface="TH SarabunPSK" pitchFamily="34" charset="-34"/>
                        </a:rPr>
                        <a:t>100.00</a:t>
                      </a:r>
                    </a:p>
                  </a:txBody>
                  <a:tcPr marL="84406" marR="84406" marT="42203" marB="42203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1820874" y="5504338"/>
            <a:ext cx="3951723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46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846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46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ศูนย์สารสนเทศ สำนักงานเศรษฐกิจการเกษตร</a:t>
            </a:r>
            <a:endParaRPr lang="en-US" sz="1846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998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68041" y="50917"/>
            <a:ext cx="9049582" cy="970142"/>
            <a:chOff x="-1717037" y="0"/>
            <a:chExt cx="11580538" cy="1050988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0" y="0"/>
              <a:ext cx="9863501" cy="653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h-TH" sz="3323" b="1" spc="46" dirty="0">
                  <a:ln w="11430"/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สถานการณ์การผลิต และตลาดยางพาราไทย (ต่อ)</a:t>
              </a:r>
              <a:endParaRPr lang="en-US" sz="3323" b="1" spc="46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รูปหกเหลี่ยม 6"/>
            <p:cNvSpPr/>
            <p:nvPr/>
          </p:nvSpPr>
          <p:spPr>
            <a:xfrm>
              <a:off x="-1717037" y="586530"/>
              <a:ext cx="5631537" cy="464458"/>
            </a:xfrm>
            <a:prstGeom prst="hexagon">
              <a:avLst>
                <a:gd name="adj" fmla="val 205469"/>
                <a:gd name="vf" fmla="val 115470"/>
              </a:avLst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2215" b="1" dirty="0">
                  <a:latin typeface="TH SarabunPSK" pitchFamily="34" charset="-34"/>
                  <a:cs typeface="TH SarabunPSK" pitchFamily="34" charset="-34"/>
                </a:rPr>
                <a:t>โครงสร้างตลาดยางพารา</a:t>
              </a:r>
              <a:endParaRPr lang="en-US" sz="2215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8" name="Text Box 4"/>
          <p:cNvSpPr txBox="1">
            <a:spLocks noChangeArrowheads="1"/>
          </p:cNvSpPr>
          <p:nvPr/>
        </p:nvSpPr>
        <p:spPr bwMode="auto">
          <a:xfrm>
            <a:off x="3798277" y="1535724"/>
            <a:ext cx="1846385" cy="319639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477" dirty="0">
                <a:latin typeface="TH SarabunPSK" pitchFamily="34" charset="-34"/>
                <a:cs typeface="TH SarabunPSK" pitchFamily="34" charset="-34"/>
              </a:rPr>
              <a:t>น้ำยางจากต้นยางพารา (100</a:t>
            </a: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%)</a:t>
            </a:r>
            <a:endParaRPr lang="th-TH" sz="1477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9" name="Text Box 8"/>
          <p:cNvSpPr txBox="1">
            <a:spLocks noChangeArrowheads="1"/>
          </p:cNvSpPr>
          <p:nvPr/>
        </p:nvSpPr>
        <p:spPr bwMode="auto">
          <a:xfrm>
            <a:off x="2116015" y="2409093"/>
            <a:ext cx="1871297" cy="3196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77" dirty="0">
                <a:latin typeface="TH SarabunPSK" pitchFamily="34" charset="-34"/>
                <a:cs typeface="TH SarabunPSK" pitchFamily="34" charset="-34"/>
              </a:rPr>
              <a:t>น้ำยางสดจากสวน (67</a:t>
            </a: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%)</a:t>
            </a:r>
            <a:endParaRPr lang="th-TH" sz="1477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0" name="Text Box 9"/>
          <p:cNvSpPr txBox="1">
            <a:spLocks noChangeArrowheads="1"/>
          </p:cNvSpPr>
          <p:nvPr/>
        </p:nvSpPr>
        <p:spPr bwMode="auto">
          <a:xfrm>
            <a:off x="6302620" y="2388578"/>
            <a:ext cx="2017834" cy="3196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77" dirty="0">
                <a:latin typeface="TH SarabunPSK" pitchFamily="34" charset="-34"/>
                <a:cs typeface="TH SarabunPSK" pitchFamily="34" charset="-34"/>
              </a:rPr>
              <a:t>ยางก้อนถ้วย/เศษยาง (33</a:t>
            </a: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%)</a:t>
            </a:r>
            <a:r>
              <a:rPr lang="th-TH" sz="1477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477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1" name="Line 21"/>
          <p:cNvSpPr>
            <a:spLocks noChangeShapeType="1"/>
          </p:cNvSpPr>
          <p:nvPr/>
        </p:nvSpPr>
        <p:spPr bwMode="auto">
          <a:xfrm>
            <a:off x="4673112" y="1906466"/>
            <a:ext cx="0" cy="16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Line 22"/>
          <p:cNvSpPr>
            <a:spLocks noChangeShapeType="1"/>
          </p:cNvSpPr>
          <p:nvPr/>
        </p:nvSpPr>
        <p:spPr bwMode="auto">
          <a:xfrm>
            <a:off x="3026020" y="2111620"/>
            <a:ext cx="485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Line 23"/>
          <p:cNvSpPr>
            <a:spLocks noChangeShapeType="1"/>
          </p:cNvSpPr>
          <p:nvPr/>
        </p:nvSpPr>
        <p:spPr bwMode="auto">
          <a:xfrm>
            <a:off x="3023089" y="2113085"/>
            <a:ext cx="0" cy="232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" name="Line 24"/>
          <p:cNvSpPr>
            <a:spLocks noChangeShapeType="1"/>
          </p:cNvSpPr>
          <p:nvPr/>
        </p:nvSpPr>
        <p:spPr bwMode="auto">
          <a:xfrm>
            <a:off x="7880838" y="2118946"/>
            <a:ext cx="0" cy="232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23"/>
          <p:cNvSpPr>
            <a:spLocks noChangeShapeType="1"/>
          </p:cNvSpPr>
          <p:nvPr/>
        </p:nvSpPr>
        <p:spPr bwMode="auto">
          <a:xfrm flipH="1">
            <a:off x="3020158" y="2778370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6" name="Line 22"/>
          <p:cNvSpPr>
            <a:spLocks noChangeShapeType="1"/>
          </p:cNvSpPr>
          <p:nvPr/>
        </p:nvSpPr>
        <p:spPr bwMode="auto">
          <a:xfrm>
            <a:off x="1283677" y="2910254"/>
            <a:ext cx="392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Line 23"/>
          <p:cNvSpPr>
            <a:spLocks noChangeShapeType="1"/>
          </p:cNvSpPr>
          <p:nvPr/>
        </p:nvSpPr>
        <p:spPr bwMode="auto">
          <a:xfrm>
            <a:off x="1276350" y="2910254"/>
            <a:ext cx="0" cy="830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624254" y="3848101"/>
            <a:ext cx="1229458" cy="319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77" dirty="0"/>
              <a:t>น้ำยางข้น (20</a:t>
            </a: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%)</a:t>
            </a:r>
            <a:endParaRPr lang="th-TH" sz="1477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29" name="Group 80"/>
          <p:cNvGrpSpPr>
            <a:grpSpLocks/>
          </p:cNvGrpSpPr>
          <p:nvPr/>
        </p:nvGrpSpPr>
        <p:grpSpPr bwMode="auto">
          <a:xfrm>
            <a:off x="1899138" y="3845168"/>
            <a:ext cx="1055077" cy="1138328"/>
            <a:chOff x="1881166" y="3243258"/>
            <a:chExt cx="1143008" cy="1232884"/>
          </a:xfrm>
        </p:grpSpPr>
        <p:sp>
          <p:nvSpPr>
            <p:cNvPr id="130" name="Text Box 15"/>
            <p:cNvSpPr txBox="1">
              <a:spLocks noChangeArrowheads="1"/>
            </p:cNvSpPr>
            <p:nvPr/>
          </p:nvSpPr>
          <p:spPr bwMode="auto">
            <a:xfrm>
              <a:off x="1882565" y="3243258"/>
              <a:ext cx="1141609" cy="3461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477" dirty="0">
                  <a:latin typeface="TH SarabunPSK" pitchFamily="34" charset="-34"/>
                  <a:cs typeface="TH SarabunPSK" pitchFamily="34" charset="-34"/>
                </a:rPr>
                <a:t>ยางแท่ง (1</a:t>
              </a:r>
              <a:r>
                <a:rPr lang="en-US" sz="1477" dirty="0">
                  <a:latin typeface="TH SarabunPSK" pitchFamily="34" charset="-34"/>
                  <a:cs typeface="TH SarabunPSK" pitchFamily="34" charset="-34"/>
                </a:rPr>
                <a:t>%)</a:t>
              </a:r>
              <a:endParaRPr lang="th-TH" sz="1477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1" name="Text Box 19"/>
            <p:cNvSpPr txBox="1">
              <a:spLocks noChangeArrowheads="1"/>
            </p:cNvSpPr>
            <p:nvPr/>
          </p:nvSpPr>
          <p:spPr bwMode="auto">
            <a:xfrm>
              <a:off x="1881166" y="3612786"/>
              <a:ext cx="1141609" cy="863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th-TH" sz="1477" dirty="0">
                  <a:latin typeface="TH SarabunPSK" pitchFamily="34" charset="-34"/>
                  <a:cs typeface="TH SarabunPSK" pitchFamily="34" charset="-34"/>
                </a:rPr>
                <a:t>-</a:t>
              </a:r>
              <a:r>
                <a:rPr lang="en-US" sz="1477" dirty="0">
                  <a:latin typeface="TH SarabunPSK" pitchFamily="34" charset="-34"/>
                  <a:cs typeface="TH SarabunPSK" pitchFamily="34" charset="-34"/>
                </a:rPr>
                <a:t>STR XL</a:t>
              </a:r>
              <a:endParaRPr lang="en-US" sz="1477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  <a:buFontTx/>
                <a:buChar char="-"/>
              </a:pPr>
              <a:r>
                <a:rPr lang="en-US" sz="1477" dirty="0">
                  <a:latin typeface="TH SarabunPSK" pitchFamily="34" charset="-34"/>
                  <a:cs typeface="TH SarabunPSK" pitchFamily="34" charset="-34"/>
                </a:rPr>
                <a:t>STR 5L</a:t>
              </a:r>
              <a:endParaRPr lang="en-US" sz="1477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  <a:buFontTx/>
                <a:buChar char="-"/>
              </a:pPr>
              <a:r>
                <a:rPr lang="en-US" sz="1477" dirty="0">
                  <a:latin typeface="TH SarabunPSK" pitchFamily="34" charset="-34"/>
                  <a:cs typeface="TH SarabunPSK" pitchFamily="34" charset="-34"/>
                </a:rPr>
                <a:t>STR  5</a:t>
              </a:r>
              <a:endParaRPr lang="th-TH" sz="1477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32" name="Text Box 10"/>
          <p:cNvSpPr txBox="1">
            <a:spLocks noChangeArrowheads="1"/>
          </p:cNvSpPr>
          <p:nvPr/>
        </p:nvSpPr>
        <p:spPr bwMode="auto">
          <a:xfrm>
            <a:off x="4585189" y="3125667"/>
            <a:ext cx="1229457" cy="3196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77" dirty="0"/>
              <a:t>ยางแผ่นดิบ </a:t>
            </a:r>
            <a:endParaRPr lang="th-TH" sz="1477" dirty="0">
              <a:solidFill>
                <a:schemeClr val="accent2"/>
              </a:solidFill>
            </a:endParaRPr>
          </a:p>
        </p:txBody>
      </p:sp>
      <p:sp>
        <p:nvSpPr>
          <p:cNvPr id="133" name="Line 23"/>
          <p:cNvSpPr>
            <a:spLocks noChangeShapeType="1"/>
          </p:cNvSpPr>
          <p:nvPr/>
        </p:nvSpPr>
        <p:spPr bwMode="auto">
          <a:xfrm>
            <a:off x="5210908" y="2910254"/>
            <a:ext cx="0" cy="165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Text Box 11"/>
          <p:cNvSpPr txBox="1">
            <a:spLocks noChangeArrowheads="1"/>
          </p:cNvSpPr>
          <p:nvPr/>
        </p:nvSpPr>
        <p:spPr bwMode="auto">
          <a:xfrm>
            <a:off x="3064120" y="3833447"/>
            <a:ext cx="1450731" cy="546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77" dirty="0">
                <a:latin typeface="TH SarabunPSK" pitchFamily="34" charset="-34"/>
                <a:cs typeface="TH SarabunPSK" pitchFamily="34" charset="-34"/>
              </a:rPr>
              <a:t>ยางแผ่นรมควัน/ ยางแผ่นผึ่งแห้ง (20</a:t>
            </a: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%)</a:t>
            </a:r>
            <a:endParaRPr lang="th-TH" sz="1477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5" name="Text Box 20"/>
          <p:cNvSpPr txBox="1">
            <a:spLocks noChangeArrowheads="1"/>
          </p:cNvSpPr>
          <p:nvPr/>
        </p:nvSpPr>
        <p:spPr bwMode="auto">
          <a:xfrm>
            <a:off x="3072912" y="4390293"/>
            <a:ext cx="1450731" cy="1069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 RSS</a:t>
            </a:r>
            <a:r>
              <a:rPr lang="th-TH" sz="1477" dirty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1477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th-TH" sz="1477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RSS2 RSS3</a:t>
            </a:r>
            <a:endParaRPr lang="en-US" sz="1477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 RSS4</a:t>
            </a:r>
            <a:endParaRPr lang="en-US" sz="1477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 RSS 5</a:t>
            </a:r>
            <a:endParaRPr lang="th-TH" sz="1477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6" name="Text Box 13"/>
          <p:cNvSpPr txBox="1">
            <a:spLocks noChangeArrowheads="1"/>
          </p:cNvSpPr>
          <p:nvPr/>
        </p:nvSpPr>
        <p:spPr bwMode="auto">
          <a:xfrm>
            <a:off x="4595446" y="3833447"/>
            <a:ext cx="1079989" cy="546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77" dirty="0"/>
              <a:t>ยางเครพขาว/ยางเครพสีจาง</a:t>
            </a:r>
            <a:endParaRPr lang="th-TH" sz="1477" dirty="0">
              <a:solidFill>
                <a:schemeClr val="accent2"/>
              </a:solidFill>
            </a:endParaRPr>
          </a:p>
        </p:txBody>
      </p:sp>
      <p:sp>
        <p:nvSpPr>
          <p:cNvPr id="137" name="Text Box 14"/>
          <p:cNvSpPr txBox="1">
            <a:spLocks noChangeArrowheads="1"/>
          </p:cNvSpPr>
          <p:nvPr/>
        </p:nvSpPr>
        <p:spPr bwMode="auto">
          <a:xfrm>
            <a:off x="5572859" y="4743451"/>
            <a:ext cx="1151792" cy="546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77" dirty="0">
                <a:latin typeface="TH SarabunPSK" pitchFamily="34" charset="-34"/>
                <a:cs typeface="TH SarabunPSK" pitchFamily="34" charset="-34"/>
              </a:rPr>
              <a:t>ยาง</a:t>
            </a: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 compound</a:t>
            </a:r>
            <a:r>
              <a:rPr lang="en-US" sz="1477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(18%)</a:t>
            </a:r>
          </a:p>
        </p:txBody>
      </p:sp>
      <p:sp>
        <p:nvSpPr>
          <p:cNvPr id="138" name="Text Box 15"/>
          <p:cNvSpPr txBox="1">
            <a:spLocks noChangeArrowheads="1"/>
          </p:cNvSpPr>
          <p:nvPr/>
        </p:nvSpPr>
        <p:spPr bwMode="auto">
          <a:xfrm>
            <a:off x="6737839" y="3590193"/>
            <a:ext cx="1074127" cy="319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77" dirty="0">
                <a:latin typeface="TH SarabunPSK" pitchFamily="34" charset="-34"/>
                <a:cs typeface="TH SarabunPSK" pitchFamily="34" charset="-34"/>
              </a:rPr>
              <a:t>ยางแท่ง (40 </a:t>
            </a: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%)</a:t>
            </a:r>
            <a:endParaRPr lang="th-TH" sz="1477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9" name="Text Box 18"/>
          <p:cNvSpPr txBox="1">
            <a:spLocks noChangeArrowheads="1"/>
          </p:cNvSpPr>
          <p:nvPr/>
        </p:nvSpPr>
        <p:spPr bwMode="auto">
          <a:xfrm>
            <a:off x="6734908" y="3919905"/>
            <a:ext cx="1077058" cy="524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STR 10</a:t>
            </a:r>
            <a:endParaRPr lang="en-US" sz="1477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STR 20</a:t>
            </a:r>
          </a:p>
        </p:txBody>
      </p:sp>
      <p:sp>
        <p:nvSpPr>
          <p:cNvPr id="140" name="Text Box 16"/>
          <p:cNvSpPr txBox="1">
            <a:spLocks noChangeArrowheads="1"/>
          </p:cNvSpPr>
          <p:nvPr/>
        </p:nvSpPr>
        <p:spPr bwMode="auto">
          <a:xfrm>
            <a:off x="7933593" y="3594590"/>
            <a:ext cx="1078523" cy="319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77" dirty="0">
                <a:latin typeface="TH SarabunPSK" pitchFamily="34" charset="-34"/>
                <a:cs typeface="TH SarabunPSK" pitchFamily="34" charset="-34"/>
              </a:rPr>
              <a:t>ยางเครพ (1</a:t>
            </a: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%)</a:t>
            </a:r>
            <a:r>
              <a:rPr lang="th-TH" sz="1477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477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1" name="Line 23"/>
          <p:cNvSpPr>
            <a:spLocks noChangeShapeType="1"/>
          </p:cNvSpPr>
          <p:nvPr/>
        </p:nvSpPr>
        <p:spPr bwMode="auto">
          <a:xfrm>
            <a:off x="2294792" y="2910254"/>
            <a:ext cx="0" cy="830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" name="Line 23"/>
          <p:cNvSpPr>
            <a:spLocks noChangeShapeType="1"/>
          </p:cNvSpPr>
          <p:nvPr/>
        </p:nvSpPr>
        <p:spPr bwMode="auto">
          <a:xfrm>
            <a:off x="6126774" y="3628292"/>
            <a:ext cx="0" cy="1063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" name="Line 23"/>
          <p:cNvSpPr>
            <a:spLocks noChangeShapeType="1"/>
          </p:cNvSpPr>
          <p:nvPr/>
        </p:nvSpPr>
        <p:spPr bwMode="auto">
          <a:xfrm>
            <a:off x="5227027" y="3478823"/>
            <a:ext cx="0" cy="3323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" name="Line 22"/>
          <p:cNvSpPr>
            <a:spLocks noChangeShapeType="1"/>
          </p:cNvSpPr>
          <p:nvPr/>
        </p:nvSpPr>
        <p:spPr bwMode="auto">
          <a:xfrm>
            <a:off x="3604847" y="3628292"/>
            <a:ext cx="25248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Line 23"/>
          <p:cNvSpPr>
            <a:spLocks noChangeShapeType="1"/>
          </p:cNvSpPr>
          <p:nvPr/>
        </p:nvSpPr>
        <p:spPr bwMode="auto">
          <a:xfrm>
            <a:off x="3606312" y="3628292"/>
            <a:ext cx="0" cy="165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46" name="Straight Arrow Connector 68"/>
          <p:cNvCxnSpPr/>
          <p:nvPr/>
        </p:nvCxnSpPr>
        <p:spPr>
          <a:xfrm>
            <a:off x="6134100" y="3628292"/>
            <a:ext cx="597877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Line 23"/>
          <p:cNvSpPr>
            <a:spLocks noChangeShapeType="1"/>
          </p:cNvSpPr>
          <p:nvPr/>
        </p:nvSpPr>
        <p:spPr bwMode="auto">
          <a:xfrm flipH="1">
            <a:off x="7866185" y="2738805"/>
            <a:ext cx="0" cy="2652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Line 22"/>
          <p:cNvSpPr>
            <a:spLocks noChangeShapeType="1"/>
          </p:cNvSpPr>
          <p:nvPr/>
        </p:nvSpPr>
        <p:spPr bwMode="auto">
          <a:xfrm flipV="1">
            <a:off x="7331320" y="3014297"/>
            <a:ext cx="12529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Line 23"/>
          <p:cNvSpPr>
            <a:spLocks noChangeShapeType="1"/>
          </p:cNvSpPr>
          <p:nvPr/>
        </p:nvSpPr>
        <p:spPr bwMode="auto">
          <a:xfrm>
            <a:off x="7331320" y="3009901"/>
            <a:ext cx="0" cy="5319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0" name="Line 23"/>
          <p:cNvSpPr>
            <a:spLocks noChangeShapeType="1"/>
          </p:cNvSpPr>
          <p:nvPr/>
        </p:nvSpPr>
        <p:spPr bwMode="auto">
          <a:xfrm>
            <a:off x="8584223" y="3014297"/>
            <a:ext cx="0" cy="531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1" name="TextBox 75"/>
          <p:cNvSpPr txBox="1">
            <a:spLocks noChangeArrowheads="1"/>
          </p:cNvSpPr>
          <p:nvPr/>
        </p:nvSpPr>
        <p:spPr bwMode="auto">
          <a:xfrm>
            <a:off x="7266793" y="3134459"/>
            <a:ext cx="516488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477" dirty="0">
                <a:latin typeface="TH SarabunPSK" pitchFamily="34" charset="-34"/>
                <a:cs typeface="TH SarabunPSK" pitchFamily="34" charset="-34"/>
              </a:rPr>
              <a:t>(32</a:t>
            </a: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%)</a:t>
            </a:r>
            <a:endParaRPr lang="th-TH" sz="1477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2" name="TextBox 76"/>
          <p:cNvSpPr txBox="1">
            <a:spLocks noChangeArrowheads="1"/>
          </p:cNvSpPr>
          <p:nvPr/>
        </p:nvSpPr>
        <p:spPr bwMode="auto">
          <a:xfrm>
            <a:off x="6202321" y="3675185"/>
            <a:ext cx="447559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477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477" dirty="0">
                <a:latin typeface="TH SarabunPSK" pitchFamily="34" charset="-34"/>
                <a:cs typeface="TH SarabunPSK" pitchFamily="34" charset="-34"/>
              </a:rPr>
              <a:t>8%)</a:t>
            </a:r>
            <a:endParaRPr lang="th-TH" sz="1477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33805" y="5591908"/>
            <a:ext cx="871903" cy="9448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1108" dirty="0">
                <a:latin typeface="TH SarabunPSK" pitchFamily="34" charset="-34"/>
                <a:cs typeface="TH SarabunPSK" pitchFamily="34" charset="-34"/>
              </a:rPr>
              <a:t>ผลิตภัณฑ์ยาง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1108" dirty="0">
                <a:latin typeface="TH SarabunPSK" pitchFamily="34" charset="-34"/>
                <a:cs typeface="TH SarabunPSK" pitchFamily="34" charset="-34"/>
              </a:rPr>
              <a:t> ถุงมือยาง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1108" dirty="0">
                <a:latin typeface="TH SarabunPSK" pitchFamily="34" charset="-34"/>
                <a:cs typeface="TH SarabunPSK" pitchFamily="34" charset="-34"/>
              </a:rPr>
              <a:t> ถุงยางอนามัย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1108" dirty="0">
                <a:latin typeface="TH SarabunPSK" pitchFamily="34" charset="-34"/>
                <a:cs typeface="TH SarabunPSK" pitchFamily="34" charset="-34"/>
              </a:rPr>
              <a:t> ลูกโป่ง/ยางยืด</a:t>
            </a:r>
          </a:p>
          <a:p>
            <a:pPr>
              <a:defRPr/>
            </a:pPr>
            <a:r>
              <a:rPr lang="th-TH" sz="1108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108" dirty="0">
                <a:latin typeface="TH SarabunPSK" pitchFamily="34" charset="-34"/>
                <a:cs typeface="TH SarabunPSK" pitchFamily="34" charset="-34"/>
              </a:rPr>
              <a:t>Dipped goods)</a:t>
            </a:r>
            <a:endParaRPr lang="th-TH" sz="1108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211515" y="5609492"/>
            <a:ext cx="4813789" cy="9448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h-TH" sz="1108" dirty="0">
                <a:latin typeface="TH SarabunPSK" pitchFamily="34" charset="-34"/>
                <a:cs typeface="TH SarabunPSK" pitchFamily="34" charset="-34"/>
              </a:rPr>
              <a:t> ยางล้อรถยนต์/จักรยานยนต์/จักรยาน/เครื่องบิน</a:t>
            </a:r>
            <a:r>
              <a:rPr lang="en-US" sz="1108" dirty="0">
                <a:latin typeface="TH SarabunPSK" pitchFamily="34" charset="-34"/>
                <a:cs typeface="TH SarabunPSK" pitchFamily="34" charset="-34"/>
              </a:rPr>
              <a:t>   </a:t>
            </a:r>
            <a:endParaRPr lang="th-TH" sz="1108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h-TH" sz="1108" dirty="0">
                <a:latin typeface="TH SarabunPSK" pitchFamily="34" charset="-34"/>
                <a:cs typeface="TH SarabunPSK" pitchFamily="34" charset="-34"/>
              </a:rPr>
              <a:t> ยางรัดของ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1108" dirty="0">
                <a:latin typeface="TH SarabunPSK" pitchFamily="34" charset="-34"/>
                <a:cs typeface="TH SarabunPSK" pitchFamily="34" charset="-34"/>
              </a:rPr>
              <a:t> สายพาน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1108" dirty="0">
                <a:latin typeface="TH SarabunPSK" pitchFamily="34" charset="-34"/>
                <a:cs typeface="TH SarabunPSK" pitchFamily="34" charset="-34"/>
              </a:rPr>
              <a:t>รองเท้ากีฬา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1108" dirty="0">
                <a:latin typeface="TH SarabunPSK" pitchFamily="34" charset="-34"/>
                <a:cs typeface="TH SarabunPSK" pitchFamily="34" charset="-34"/>
              </a:rPr>
              <a:t>แถบกันซึมเชื่อมต่อคอนกรีตก่อสร้างอาคารสูง</a:t>
            </a:r>
            <a:r>
              <a:rPr lang="en-US" sz="1108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108" dirty="0">
                <a:latin typeface="TH SarabunPSK" pitchFamily="34" charset="-34"/>
                <a:cs typeface="TH SarabunPSK" pitchFamily="34" charset="-34"/>
              </a:rPr>
              <a:t> ฯลฯ</a:t>
            </a:r>
          </a:p>
        </p:txBody>
      </p:sp>
      <p:sp>
        <p:nvSpPr>
          <p:cNvPr id="155" name="Line 23"/>
          <p:cNvSpPr>
            <a:spLocks noChangeShapeType="1"/>
          </p:cNvSpPr>
          <p:nvPr/>
        </p:nvSpPr>
        <p:spPr bwMode="auto">
          <a:xfrm>
            <a:off x="1283677" y="4633547"/>
            <a:ext cx="0" cy="9642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06588" y="2162894"/>
            <a:ext cx="411972" cy="4879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th-TH" sz="1477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ต้นทาง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71419" y="4229102"/>
            <a:ext cx="411972" cy="61978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th-TH" sz="1477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กลางทาง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53834" y="5789750"/>
            <a:ext cx="411972" cy="65942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th-TH" sz="1477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ปลายทาง</a:t>
            </a:r>
          </a:p>
        </p:txBody>
      </p:sp>
      <p:grpSp>
        <p:nvGrpSpPr>
          <p:cNvPr id="190" name="กลุ่ม 189"/>
          <p:cNvGrpSpPr/>
          <p:nvPr/>
        </p:nvGrpSpPr>
        <p:grpSpPr>
          <a:xfrm>
            <a:off x="1723718" y="5713297"/>
            <a:ext cx="361832" cy="860418"/>
            <a:chOff x="1838785" y="6446580"/>
            <a:chExt cx="391985" cy="932120"/>
          </a:xfrm>
        </p:grpSpPr>
        <p:pic>
          <p:nvPicPr>
            <p:cNvPr id="159" name="Picture 50" descr="images (2)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090370">
              <a:off x="1838785" y="6446580"/>
              <a:ext cx="391985" cy="293611"/>
            </a:xfrm>
            <a:prstGeom prst="roundRect">
              <a:avLst>
                <a:gd name="adj" fmla="val 8594"/>
              </a:avLst>
            </a:prstGeom>
            <a:solidFill>
              <a:schemeClr val="bg1"/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0" name="Picture 51" descr="images (1)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43991">
              <a:off x="1855788" y="6721475"/>
              <a:ext cx="3698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1" name="Picture 53" descr="images (3)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54036">
              <a:off x="1906588" y="7118350"/>
              <a:ext cx="228600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5" name="Picture 57" descr="ดาวน์โหลด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8239" y="3008980"/>
            <a:ext cx="736779" cy="45919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7" name="AutoShape 61" descr="data:image/jpeg;base64,/9j/4AAQSkZJRgABAQAAAQABAAD/2wCEAAkGBhQSERUUExQWFRUWFxoaGBgYFxwYGhwZICAdGx4dGhoXHCYeHR0lHBwXHy8gIycpLCwsGB4xNTAqNSYsLCkBCQoKDgwOGg8PGiwkHSQsLy8sLCwsLCwsLCwsLCwpLCwsLCwsLCwsLCwsLCwsLCwsLCwsLCwsLCwsLCwpLCwsLP/AABEIAJgA8AMBIgACEQEDEQH/xAAcAAABBAMBAAAAAAAAAAAAAAAGBAUHCAACAwH/xABAEAACAQIEBAUCAwYEBgEFAAABAhEAAwQFEiEGMUFRBxMiYXEygUKRoRQXUrHB8CMz0eEVJGKisvGCFjRDU3L/xAAaAQADAQEBAQAAAAAAAAAAAAABAgMEAAUG/8QAKxEAAgICAgEEAgEDBQAAAAAAAAECEQMhEjFBBBMiUTJh8KGxwQUUQnGB/9oADAMBAAIRAxEAPwCX86zpMMmt+VDa+KOGImeXOvfFCP2Uzy9qrZjb5WdLESRt0NLYje6LQ5nx1ZsBSxBDCZG4im4+K+F/iqFMt4xuGzFxUKpIUMNt+fzTPmmeXL0qmyKsGQAY60qkyaySuqLBp4rYUgnVEVzHi3he9V4GVt+zPe9ZQNoUgemeZk0rwWWWv2MXnZxcYkIo31H+ldzRZ6LBXPFLDKqksPVuN+lcj4t4X+Kq/wCfWHU25EIttYPfvSbBZe7jSI9U6ZEmfY1ymqtgciymF8SMO9xEmC5AG/flT5nefW8MqtcOzGB3qsFjBOuItSrKqkSeYldzJNS74zWybeFbzBbUmJneYkR9qX3NWgvqyQ8PnqOsgyDSgZitRxwPiQ2Dtb6gJEzvsxotUbGKzf7iVlVFNJj6uMFJcxztLVtnPJY/nFNdq5pPX+/amjjsasBiQv1eUSPker+lFeobOcNCnEeJ2HRirHlE/euuVeI2HvvpQye1QJYTzcJeusGLuQJG4UCNzRZ4KZXqxOIdvUtu3CsdhvvP5Vpc3X7Iwd9kn4XxGsXHdU9RQEt8DY1lnxFssSAOQk1B+a8KXrOKNyw5azcJHmTA3+qY6TSKxYu4e8q3WKqepPpK9DXTk4OmTeS43En7AeIdq8xCAmIk9BOwn70txfG2HtMEuOFY9P8AWoFyXMBZe9ZuSq3QPUNohtv0M0TY3KQ/pNwuVeC5InTE799qi878ILk/BKGK44sourciY2FIn8SbAXUwIHvUL57xX5dxrNptSqQQ45/Fe4vO8NcskqD5gRvqM796Puz8oT3GTTc8RrCqjEiHBIE77c5Fb5d4g2b59H8+dVixeKnR5ZMcpPPUef2pzwpuWEXQzM7TAU8u52p5zko67KzlxRY9uOrWvQJLjmoEn9K72uLVa21wKdKzqnYiPaoNyHit7WIDrBZpX18pjmTSkcaXbbNduXFuB2IZV5R8UnvSroi8rRLF3xJsLuwIG25rmvinhjPq5VAebcTC5dDQ2iSYJ29tqXHK7Fxbdxbgtq0hkY7lvnpTe5JdoaM3Vsmw+K2FmNVFOT5suIth05GqnZbhG8/6We2rwY7T3qyXhyP+X2ELMgdh2qqluiilbE3ikYwp9qrbjryOECyW1mZ5R7VY/wAWR/yZqtowk6iNmEnnsKLC1sdcRko8lnVhAuBSJ3kxuB2puxWG0HTJHRu8VmEzHSnl/h1hy/WY5V5gSLuJXUYVnEnsOdTSauxUnyRL3EHBgt5alvDnZgLr6+UAfkCaAM8ui3chECDygU1dzzK0QcScWXPJtoHHlvbZd+q8h94oQ4lzL9pZNKEC0iqPgc/1qMVyqynJ7G5wXtQXJK9CeVLMjuIlvW1xg6epFA2O+8n3pNZwVvy3uG76uQTr80qy/Aa10I0MZJn23iqSqqJJa0dc3zXzShVyqgSU9ydz81JXjHmyXcHggvq/GZG+kLH9ahi42rfcx9XajfjnGtfGFRRASyAoHWQK5rjSKf8AHYX+FGYi5hNC/Ujnb2PqFSPq/DuNt6irwwyibFy5aLFvO0svUQq6SPuWn7VJWGx5H1/faCPmsWSlNmqEG4poXwIrjmODDWHJ/wD1vM9oNKbQD8t6UYm0Tadf+lh+naio2K9FeclyG7cwztaeLZc6kmAwmI/Kpd4KOHuZeSjqlw2TbuEEbFJWSKibhbO/KF5DMa2Jgch/7rzhPHGzqulgExFxlI5kLMzHvVraszR7YSZxirWBSxhldritqjsOxA+TTLnOCDWxrua2tKGK8pjkN6TcWMovecbgdFUaSvRu1B93MLlxzq1EncTPLmKMYuW/JCMbeh01ec5uuQGZWhY9toorwqrihbOHIRlw7NeQzzWACT3NR4uMZtKk/SDp9gelOOT4u9Yb8YDxqgwSnMinlDVMenbZ2wdvzroAUpLQ236kmlN3LrGHukXCJUz3ViDIG3flXqYhkuHEMvoaSULQGXoPnlTbxHjBeKuqFAdo5j4kUsbbrwTr5iDF4lHvO4Xy1Ykqq7ge1LMsttMI03GgJvAk85rlhB5N9BeWSoEKduY2n86f8rwSIRcZZVNQJH8XMCnlKtF8mkjbLsNGISxfbVGolV2g6ec9aTYXLbd0HQrBbYLOSZnsAB3pBf4gIZzoAYmQ5+oDsPtSnLc+0Wbi6fUwAVh/WlcWlojKLaQmwttCdQOhhcX0tGnTSrMx5lxmVCSfV6fp25wBXvDmWpe843DARGaO55AU6cMm4TbwyhYuq1sFjyZhO/tXP8tFOqGrLs1L6LIGhzdJZv8ApjlFWN4AsBcMsGRFVssZbdsYu7b9LNbLKxmRt2NWT8PcQXwiMYE9BtEbVaPegpfIbfFo/wDJmqy4kFXYbiedWc8VxODI71WzM2LHWeQ9Kke1O3soaWMtOhyx0naF7/8Aqu+AwoW/bVnGhoJNHljKQJup5YW3h0DOxmWYch78qA80tkXAq8p9MVFTcrTAvyQ68W5spHkoohIIPb4pBkeJuHE2yqhiPwkekwDzFIcVgWS5655iQad8izcWL+pADMj1GIkd/ajSUaWzmqE+YYcXBdugC1BmI5tO4X2prsYoqZkzuAeu9EGd3LVywmm/qI+pNMGT70NXXUBAOYHq+ZporVMWLtCrAlUJn1CBI777ifijjiO0Hw9rEqNKGAv8SrHT70EYayWt3AqTBkx0FSTxrkr4XB4Kd/Mt6WQDYQoMj3qc+xnfEcvCBiEuNvJuhp+VE1JpsC79QAYk+oc49xUV+DV9CtxSD6YJ35kyBH5VKSgBoUkj46e9QldtPo0QdK0LcLgNJkcvalRJBAPLv/fOvMM8cuVI82F0/wCVAEE785HT2/2p1FLo5y5dlacVitCYlOTNeaT3XURy+1LsBas2Mva67A3Cw8tJ3g/i+KM8TiVx+IbC4hF1+bctgiA66JhwSO/4Tzmhvifwhxtm2HtkYlQNwikOo76D9Q91mjUZasVQ0wFxWKZlMmAx1QOVeKWA1ncxAPbtSrG5YVC7QQOR2P5GkuGtMfVEqCCewq6arRnqtHmBtMbtsAwWMAnp0p4s3j5zi4dZgif0pMbUlG0xFwwV5bCYmn67kBdVuKrIWmWPIxvA+1SnJMPY9ZPwwmIt+WzOBA2aPnbtTJnOAXCqcKX1K4ksfwGdjPbvXfFZ01oIyzrYQQenY17gsluYq+HhmOteYlSQNQG+0EgbHvU4N9sCW6HDxF4EZRh71t2vM9pdSaRqUKs6gF3I79pFNiYhrWGTDMkG4yyCIPtv77fnRv4mZpcTF4XR6hatS+kRsT6gSBAELS7hHKWxOMt3Xsk2IZlYfQDsUkcmkdYqvp4c8Kk3sbKrlSI14s4IxinWcLeCxzCEiOk6Zj70jGCKrbZfXIU6QP51a18MCI5e42NBnEmR23uKgRNW+hwirqunfS5Uc2qksfxpE59IhK1cOi+sC36wCeTE7GPik+X2NbA22ki4CV5EAdZp5zbKktLaa7b1Pee5KSdiDpgjuP6VmEyMW7bX1GyTqkbEHkIFZ1+gJO6GfBqDj7oZI5nSCTHvVgvDoAYRQJgd/eoAynCu2Nd9cqv1Mh23GwmrAcAT+zjUI27ztV4O5aKJNdnPxDjyN4686ricvtnDm4bgF039CpP4epIqxXiXcC4aTuO1VqxuksSvPzTA6Rt1600ux0Ks0unU1q07BCo8xfw6lpBhmHnIWPpkcv8Aevc7x5vXi6Jo9IBA6kbE0nUn0z+GlS+Ozlp2P3GOIR3U2+XLV78iKSf/AE76LTAzrUudRjYGIHek+MxQdU2J0/kJ50qfEpcFoF/LKaoPMADcCPc0qTikkHuxqxIUE6ZBnkaR+9OQuG61x3YaiGYyOZ9q5Yu3ItkmSyARERBiqp+BEOuSYnyDqMFHUkxv8A/epS8Uc2S5hcGF+oWy6t+ESoG5qI8LltwrdA3VAWbttUoeItmMswhBX/JWQOZ2HKoS71/Og1o4eGFx11FlALeUAI0jTLAn3PWpcwyQ8Got8PlLsWcwi+XpmOnMfrUv3dJZWU7xFRSttlIukkjoqxXO646e9aEnuTt3rwmjy3QaK8cYO6ZtirokKmJMlTBAkcvc1NmR5t51tDJKlQbdwdQe/wAcqhjjjBM2Ox0higuOV099jvSvgTj02raWXJCqYEjbcyOW4PvSZuVco+C2GUdxkS1xJwpaxVhkuIoJ3F1VGoEcjUTYLhC5hXuWryow9Thh+IDlE8vg1M+Q5utyFJkONv6igPPmuXLl604Q6HZDzBgctvcQajLLUFJdef0UeHm3F9kW420i4pUtlmSdQWe43/WnrE5hebEJZthkAAOlhzb2PYil9rJEW75jDRpQqukSCZ/SlGbWF8+6WlXDWBbaZCj8XKqxyqStfRklieN1Iac5yu693EGAo9JbaYgdD0pRwpx6+AuE2yGtt9dtp9RG3p7N2NOWc5iWS/YtlNJ//IeZjfc0JZt5QRWXdkXcEbavb2quNkfJYHhzj3B5haMHQSNL27ojnsRq+lvsaJMLg7du2qW1VUUQoXkB7RURcIcJXMLgQ9wlcRduBwoP0KYkHmDKnkRFGeJyMuutb13D3AILI2lTHUqDp+finXqFycWa3g0mFt920HSAW6CYE0MZvdNsLq+otJ6Enf6fflQHk/ijiEveTLYplkaY3cjqCB6Z2ie9FmD48wrWXuF2S8SvmWSYui4Tp0or7T026CedarRkyY20DnFdi299GCnzCpcDszRJ+8TSDG5dcbAsr6bK6tTFT6njkIp1zjN1/wCJG4u+kKoHMTEmfzoWxHEgXEs11VaNZ0k7DfaAPasnJMjK7YM8OLcN1sJbKgXG1mRuSOk1Ybg0RbI06YgR8VBuHCHMfOlbekWyoERv/pVgMkIMsu4YAgjrtVMbtlktjJ4k2wcNB6mq8YBLVzEuLnpRA5UDaW6VY/jy0psHVy/lVcVW1bxb6TIFwqOoIj/Wmm+x12MxssDKggwJn3NdsbabW234QW25dKcb+Xf41uX3aCRzj1cqc+NNK4m8sEE2rYiOtLyvoDtMbMpwKsCh3uuU0AbgjrPvWYrLEOtSNJW6oLdgdthRR4fcMFblnE3GU29TdeWxifvSLM8qH/EW1H/DYF46NBNTc9uijQy5jlaWfMUMraVB1ctU9hThwjwauJazJI/w7lz29J2/WnN+G7F6xh2G2vVA5kASTWnDOc3MvvorICl62yg8yonmBXcnVXslF3Y0Y0icWwJBJUQv0xsDP3FGfGeGS1lGELgljaGj2MAzQHjCVuXgdQV2kzsSOY2o8uYmxissW2bha6gtaZ9yNv0oPVMZLQ58GRcUGNI0L6fcdT8mpGwifpQXkx0Yt7JhdKIdunf+Yoyw3KZ+9ZnqWysfxHVcKInqfypsxB1OiBtB184nvI+/Kuv7UV3DfHx8UjNktcU9Ad6s5LVI5JrshnjKyVxeKUXGOtnYmIAOkSp/lQdw9bJgBgG8xNu49qlDia0LV/MAIbzEdmHMqdt9+UzUZZLh5BZTurJEc5Jp1+LJvyTFgMcLTpoJgGZnboY/vvTjxpkjG6mNs8riabq9yPpPzEifYUzvldu2usNDbBh8wZovyHM9dnyn32isCahNwn1L+5sxNyxKUe46Ai7irbKAYiuWGymRcYJ5gMEHVEEfPMRTXxthWwboUCQz6fqM7zzHKPel+G4gK2cQjkFVt6WuKdlZxsCP6jvXRwzxtV0ysssMsaktjXiMIGVUCyLrA3DM6fuKHePcIlp1FtgygRI5/elWGzTdYnfbn196UvmswIDex3E945V9Gv8AT0tpnhe7UiSeHMR/g2gDrtwCrTOwHLffr17UQ4nElhBO0UAcInHHDvFq2bFoMVus2kEDfSFAJLD22ogy23fukSVj/pkn43r5r1EMmLJxfn+p9FilDJHkvB0uX8NgbVy/5YUokalUamHONU8un5VB+YG7iHxGKY6CzeZHKdR2I9h3qc844NuYnTaKHyiy+YSQJWdzv7ctqFPE7ghcLYdw/wDhlFRf49QMgN0I251u9IpJNyRh9ZNaUWJOGGtCyCxLK6bsDJDDmfvQ+vCL3DbgkteYw5OyrJ50uylbtnAqyqAoBid5nYkUU5plLth8OMOwUhGaBvIEH+dGmncTBqLZEuJwpw+Ku29UlW0z396sb4bOThhJmABNQBh2/aMZce4VBO5kQNtqsPwDgvLsAAQCAfzrTB7KeTOP8UEw5lNY6g8jVbPIGIx10IvlqzEhRyWrC+KjkYNo7VC3hlh0a/iXucltk712TSbQ8PyG9nXD3tFy0LjpHq1bHeaV8ZZ8l667IFJu2rYbupU8hTNfzK2VdTbMEkq2reff2pqt3STzpIwvbBytkwcFYRrmBXUQqLcEmhrOXFzEu6tCWPQvXVuZ27UVcLX1uZUtnVH+J6z1iaBeK8rOHcojHXJJBI+k7iotfOh7pBXlfG2BS3h7bW2i2XLbbAEGY+9Nh4mw1zG4NlB0WbTKwIgmSYHzFAjFwgiIPM9aTPiG1JsAQIEVZY/2TTfkkfi/G4a9g3cKVdbhFs9SCfxfrXDhTMsNay7FJdMO9yzpgerTIkg+29BjgtZhtWovKmdvenG1/gIpZFYuFYA9gaSuKook2iSMBmCXc1xL23LKbKhftpk/yqRMKdoI+ah/gjNbl/HE3AB/gNACgQupf7mpfw4KgT7Vlmnz2Uh+JmIXYiJX2rtgIkATHvzrm7DpzrhluZW2b03F2aD6uo6EGnxq2c+gN4rwSri8zuMR6sOuneDJAnb7VEGWWyVdgQIKCJ33PSpW8T+Fb97EXb9ozbdFChWVZIAG8kVFV/IL9sjzLbIpYAsRsPyNXT7Tf87ErRJuXYpAhDXxbby4JYBg3fn1px4VzpbqhkYEgw0dx/qN6jN8qsXYQXXJA2IXYt7yaf8AhmcLf8y56LbhVKBSdxsHkcjWLPBTj3tdFvT5VCW+mSdnmS28Si6xq0kMKCcwyDD+bfsC6EU2BcaYBLLMczFHOExQjmCD1nmKdchwNp7jkojNpAkqCY36kV3p5cpKJbPjpcitthH06gjwY30mJpRhNRIEHY9vapT43Qri3jlq5DtAof0qWgnlHOvsYZG4JUeDJLkztwxnBwqXU0FzdUCGcqsfHU+/Oi3AeIPkoqrhFURzFyR88poNOHEnkTO3tW1y8pXbaDEcv5VJ+nxylya2FZppUnoNcw4/u3EKqq25G5BJYD2O0GgrjTG3cRZW3cdnAVyoO5MaTzPXY865WcUo58/zrric1VbbPAaEbb7RP61PLiSg+J0ZuUlYQcPWbWJydHcaSlvSvaRt07mnTMcuK4U28PC3FUks3RSIP60GZdleLtYezZF7TYaCw2kk7/lNaZvluZEPcbFLOiBB0yo6cudfP8lbo0ycb2DvAuQJiMSwuMdn07dz1mrBcK4NrSlGMxsD7DYVXDhHzyzG25SGBeOZNWF4EvM1n1MzR1bnWqL+dBVWa+IeYC1hXJTXINV9yTENcv3hZt6QymVJ/rVjOMcGblgqHVCRtqAIn71HWA8KsYNdzzLS3GGxXdSOxBGxoZN6orHWyIs8tTdkoEMAFU6EfFJLKLqWTB1D0x0qW08JMTbFy6pHnAStuAVb7+9CXFHDGJHl3L9m4jSqM5UKoJPKRz+a5SpUCKT6Q+8PXCMMq2om5eP6HamPjzLr13MdGklyiiBt096feGsGbCrd1Slu807fFKOKB+03jeAJIEjTMge9QTSlyQ1eGBOL4Cx1q0Xaw0dZIkfHf7U1Wcuu27iM1kmPwwdx70etxj5AVLV13Ycw58wT7Sa9xOdXnt9FcjckKvxEVXm/oKivAJ53aui0qhNKMNUQSVjpJrfJcNi7++Hsm7oUKTp1BZ+eVOeMxbi22sC6Qh9Q1QO/tXXw244OCDqLBv8AmRsGjcbdqCVro5ppUwj4P4fxNpzfxAhlBtgRB0mCZ6VJGHYaN6GMVxY+NQW2wd2xBDarhBUkfhFEuHw4RVJUMIgiBNZppchoqlRvjXCpqExIEjufeo3XBKmKYXFH+YWDEn6TuBPM8/0qTsdeU2CqruwiDyA/vrQBnWTgXBdC3Ah/zBaKkmDOpRqBaCTt1mmaS6Y8H9iIZpctkRJAlRvzUHYGJPY7c6YsVdW8H824LQLSqPqJO/T8p+9a8RYz9iJU64b1Wiykf4ZmNuQIkyDvQrlOXXsXcY2QzMDsF5+1WcU9glVUHOV5ZhE0+WfMedoBgk95rvmLPYuHzXVUYekgTpHz1oJx2T5jY3uJft7z/vINNWJx+IYeo3GAHUk7UnsX5MzSXSDZOKblsBLc3ADswU7j7UXcD8asMVbW6Cq3PRLAjc/TzHeB96hexxFcUAAnb3/lWt3iC6xBLsSOW527R96MfTVJSroovUZOPF9E+eKlk27i3Rydf+5dj/2kflUfNjg/v7cj95/pSziPjDE4jCYI3GV9QYvMKCR6ZkCRG5PfehC9i3DMmpGAMBgCQfiYMfavc9Pni4bMWTE3LQSvfWdxy/vvXH9sVZ9JjvQ2+Icfi+NgK1e80A7n3Inf7GvQhBTXIztOLpjnmWbwSBsP5muWIzAjDMx5naPb+xTOrmeW/cgz/tWmY5gQQvZf1P8AtUfVNRxuiuOGwosY530XPPUJpHpJEjbkBSbP+K2e2LSMBpn1DqKFbeFZt1RmPMwOn9K5taYgnS0R2Ow7/FfP+zG7ZsavwEnB1m4zHQRJP0lok996sVwErjDgOAGHOCD+oqq+B8yQVBhTJIBIHzVnfC/EF8IpPbtTqFS5HUvo18UmIwpIMEVXg8UYoE6cTfAHIeY3+tWH8UbGrCESB81XM5NfAZghiTvyBHsDzpnXkI45dx5j7bBlxN1j2Zi0/Y0pz7xJxeLsixecG3qBICgEkcpNDeGvvbZbgG/T/wBVxxLsD6gBJnalrYVLYc5VxM9nL38sw63CwJE9u9d8u8acQiFLlmzcB5mNJI5bxtQxhMaP2W4sTLcvsKZsPg2cmFO33qcIp3ZRp6oOrfiVbCwMDYX1atuf5kUz4vipcSQps27ct9QJn4pkOR3yfTabbet7GFcJD24gmCdjR4w7BUr6H7EX7jgWQwUMsEDYfeuFvDvhXQWnUseekz8b0lybAN5isBsJkltuW4+aXY3hm+rjywUXSPU5gH4IpLSdWV4/okTJ8xxjWrf7RuhaY5nblvR5Zyy6scjI6Hcf67VCPBNjEJi0N0XDaAcAmdMxtz96nfD56PLXbeKi1j5PmxXyS+KEePwpA3/vpTRj7cKq9C3+ppbevMV3n3/vtSbEWzoUkdY5mssmr0US+yLPGa7L4cHnoYe0SKBMpxFxH1W2ZSN5UlTUr8elJth8P54MgHeU2HX++VCuC4WLWtS4HENq+khx/wCNbcORe2kTljbdjZa4uxHmKbl93A6MdQ/WpQyXjTDuFW/YsGRswTp7wKBcu4CxaK7vgSQpmHbeOygGSaU5ZYe28iwVTtqiDHKOf2o5HFdf4GjC1sM8+ynJ7qajZtLOwNptDTUVcTZThbTxY87/AOcHf5HSjK1g7l4z+xroCzHmEk+8d/akuGyrAsW/abd1I/Cs8+m9COVp7D7aoGGzNmtWVOwtpA/MmkS3pJnet8cyBnFoEJJ0gmSB0k96TW23r0oKoozPsV2nmKUWr5Gwgg9D+VIgYmuq3evcRXsYZpwoxZI/KzvdcEHaD7dKbMdgrzuX8q5EAA6GiAI7e1P/AA9gFxWJRGbSrTqMTyB/rFTZhMpw+F9Jx12TEa9J27AaYivK9Xl40jXihZXOwb9sMF8xQ2zekj+lb/8AGr4XT5hjTpjb6e3KrKHMcLcDBMTYYzuGCkz2obznKMJacXYwdyeaMAB+Yrz3l/RpUCF8Jnd9RpQ6QdmAjf5qxnhU84NdgO8VF3Euf4TSqLgrVu4u4ZGRl/Tc1K/hri/MwoOlV9lECqQd9ISapdnniZhg+FILafeoGy3JxcuMnmvsCELtpVmPbfYCpz8VSf2QxVdXAI9TtIJ9O/L5rp2IoqSpjvgfDPGXt9VsRtu4kR7DpT5jeBLyYcW7l3BkrvJJFwffrQil67bk27jgCPpYifzNJ8TjrjNqZnJ2pPk/JZJR6F+Aw9q1ci+dSBvUE5R3712zPNbNliuGJuKdwWWIH350y4i8zQevxH8q2s3nmPLRum4/rQ4eWNy+hww3Gl9LhcaBPTTsK8x/ENy8pFwA7zIUKK5DDB7m9khYiLfKnDE4G0FClblo9y2r/tjalbin0MlJ+RtTFMTpSLY5RJie5nrRThMPeuIyvi20xuFYEbfJmmLF5baKFlversRE/flNNRwrDc8vmJrq5da/8ObaDjIMORctkYlmCsZtMT26fzqRLV2NMk7x/vPtUN8IWicbZ5iSff8ACal/CudI2BANYfUJxmv+gxdjgtwyOo6itc0vRbnqN68djA0jlSDNrhNv32EVJvRy7BriLivEWQjYcqCTDhgCCANuf3rjlninjLCjzMLZfnDfT/4zXDG41rTBhb1nkVZQwj4NCuOzm4bjlUCDqNIH6VpwXx6GcbDZPHPEz/kIB7S0UobxOwzAtcVGLbspSDqjuaC8uTDQTeNwEjkhCiuWaZRh4LWHuHsH0n+tWbT7sPttdEhZN4iYBiEZfLX/AKm0mfkbUpzXPMsNhz5eoqGKxeUmY25HeoRe33BrY4cc1O/aDVFjRN3/ABmXHmuRMQa6taPUVpBiIPOvRRjZ1L7javNX5VuisQNuVem2Y5GrQmxWhVkfEr4N3ZFUl00kkTC6gTHYmAKKH8UrN6Dfwit//LaaBMXaIHLnt/WkwtHtWPNGM+y+NtBde4jwLE/8kYPa4QRTR+0WGc/WqdAWkimkIexrAp7GorGvBb3Puh8XD2DcAVzz67VY3w3wgt4VQrah3qrVtW1DY86s34T/AP2a0YxafZPJNSj0FGcZOuITS+4oXbwowp/DWVlUIGfuowvas/dThu1ZWVx1mDwnwv8ACK3HhdhuUCsrK50G2dT4bWIiIjttXjeGlg/V6vnesrKWl9B5y+zmfCzC/wANafunwn8NZWUQWxRgfDXD2nDqN15fyp7Th+2BEV7WUsoxfaO5MUWsrtqunSI+KR4vhm0+0QJBrKyucI10BNjbi/D+xc5jrNJLvhdh25iaysoqKXSG5S+zn+6nDdq9Xwpww6VlZRoHJm37rMN2rw+FWFn6RWVldQXJvyZ+6vDfw15+6jC/w1lZTiHq+FWGH4a2/dbhv4a9rK62ca3PCrCkQV61y/dJhf4aysoBtmfukwv8Ne/ulwv8NeVlcdbPR4TYX+GinJcmTDpoTlWVlcdZ/9k="/>
          <p:cNvSpPr>
            <a:spLocks noChangeAspect="1" noChangeArrowheads="1"/>
          </p:cNvSpPr>
          <p:nvPr/>
        </p:nvSpPr>
        <p:spPr bwMode="auto">
          <a:xfrm>
            <a:off x="140677" y="904142"/>
            <a:ext cx="281354" cy="2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AutoShape 63" descr="data:image/jpeg;base64,/9j/4AAQSkZJRgABAQAAAQABAAD/2wCEAAkGBhQSERUUExQWFRUWFxoaGBgYFxwYGhwZICAdGx4dGhoXHCYeHR0lHBwXHy8gIycpLCwsGB4xNTAqNSYsLCkBCQoKDgwOGg8PGiwkHSQsLy8sLCwsLCwsLCwsLCwpLCwsLCwsLCwsLCwsLCwsLCwsLCwsLCwsLCwsLCwpLCwsLP/AABEIAJgA8AMBIgACEQEDEQH/xAAcAAABBAMBAAAAAAAAAAAAAAAGBAUHCAACAwH/xABAEAACAQIEBAUCAwYEBgEFAAABAhEAAwQFEiEGMUFRBxMiYXEygUKRoRQXUrHB8CMz0eEVJGKisvGCFjRDU3L/xAAaAQADAQEBAQAAAAAAAAAAAAABAgMEAAUG/8QAKxEAAgICAgEEAgEDBQAAAAAAAAECEQMhEjFBBBMiUTJh8KGxwQUUQnGB/9oADAMBAAIRAxEAPwCX86zpMMmt+VDa+KOGImeXOvfFCP2Uzy9qrZjb5WdLESRt0NLYje6LQ5nx1ZsBSxBDCZG4im4+K+F/iqFMt4xuGzFxUKpIUMNt+fzTPmmeXL0qmyKsGQAY60qkyaySuqLBp4rYUgnVEVzHi3he9V4GVt+zPe9ZQNoUgemeZk0rwWWWv2MXnZxcYkIo31H+ldzRZ6LBXPFLDKqksPVuN+lcj4t4X+Kq/wCfWHU25EIttYPfvSbBZe7jSI9U6ZEmfY1ymqtgciymF8SMO9xEmC5AG/flT5nefW8MqtcOzGB3qsFjBOuItSrKqkSeYldzJNS74zWybeFbzBbUmJneYkR9qX3NWgvqyQ8PnqOsgyDSgZitRxwPiQ2Dtb6gJEzvsxotUbGKzf7iVlVFNJj6uMFJcxztLVtnPJY/nFNdq5pPX+/amjjsasBiQv1eUSPker+lFeobOcNCnEeJ2HRirHlE/euuVeI2HvvpQye1QJYTzcJeusGLuQJG4UCNzRZ4KZXqxOIdvUtu3CsdhvvP5Vpc3X7Iwd9kn4XxGsXHdU9RQEt8DY1lnxFssSAOQk1B+a8KXrOKNyw5azcJHmTA3+qY6TSKxYu4e8q3WKqepPpK9DXTk4OmTeS43En7AeIdq8xCAmIk9BOwn70txfG2HtMEuOFY9P8AWoFyXMBZe9ZuSq3QPUNohtv0M0TY3KQ/pNwuVeC5InTE799qi878ILk/BKGK44sourciY2FIn8SbAXUwIHvUL57xX5dxrNptSqQQ45/Fe4vO8NcskqD5gRvqM796Puz8oT3GTTc8RrCqjEiHBIE77c5Fb5d4g2b59H8+dVixeKnR5ZMcpPPUef2pzwpuWEXQzM7TAU8u52p5zko67KzlxRY9uOrWvQJLjmoEn9K72uLVa21wKdKzqnYiPaoNyHit7WIDrBZpX18pjmTSkcaXbbNduXFuB2IZV5R8UnvSroi8rRLF3xJsLuwIG25rmvinhjPq5VAebcTC5dDQ2iSYJ29tqXHK7Fxbdxbgtq0hkY7lvnpTe5JdoaM3Vsmw+K2FmNVFOT5suIth05GqnZbhG8/6We2rwY7T3qyXhyP+X2ELMgdh2qqluiilbE3ikYwp9qrbjryOECyW1mZ5R7VY/wAWR/yZqtowk6iNmEnnsKLC1sdcRko8lnVhAuBSJ3kxuB2puxWG0HTJHRu8VmEzHSnl/h1hy/WY5V5gSLuJXUYVnEnsOdTSauxUnyRL3EHBgt5alvDnZgLr6+UAfkCaAM8ui3chECDygU1dzzK0QcScWXPJtoHHlvbZd+q8h94oQ4lzL9pZNKEC0iqPgc/1qMVyqynJ7G5wXtQXJK9CeVLMjuIlvW1xg6epFA2O+8n3pNZwVvy3uG76uQTr80qy/Aa10I0MZJn23iqSqqJJa0dc3zXzShVyqgSU9ydz81JXjHmyXcHggvq/GZG+kLH9ahi42rfcx9XajfjnGtfGFRRASyAoHWQK5rjSKf8AHYX+FGYi5hNC/Ujnb2PqFSPq/DuNt6irwwyibFy5aLFvO0svUQq6SPuWn7VJWGx5H1/faCPmsWSlNmqEG4poXwIrjmODDWHJ/wD1vM9oNKbQD8t6UYm0Tadf+lh+naio2K9FeclyG7cwztaeLZc6kmAwmI/Kpd4KOHuZeSjqlw2TbuEEbFJWSKibhbO/KF5DMa2Jgch/7rzhPHGzqulgExFxlI5kLMzHvVraszR7YSZxirWBSxhldritqjsOxA+TTLnOCDWxrua2tKGK8pjkN6TcWMovecbgdFUaSvRu1B93MLlxzq1EncTPLmKMYuW/JCMbeh01ec5uuQGZWhY9toorwqrihbOHIRlw7NeQzzWACT3NR4uMZtKk/SDp9gelOOT4u9Yb8YDxqgwSnMinlDVMenbZ2wdvzroAUpLQ236kmlN3LrGHukXCJUz3ViDIG3flXqYhkuHEMvoaSULQGXoPnlTbxHjBeKuqFAdo5j4kUsbbrwTr5iDF4lHvO4Xy1Ykqq7ge1LMsttMI03GgJvAk85rlhB5N9BeWSoEKduY2n86f8rwSIRcZZVNQJH8XMCnlKtF8mkjbLsNGISxfbVGolV2g6ec9aTYXLbd0HQrBbYLOSZnsAB3pBf4gIZzoAYmQ5+oDsPtSnLc+0Wbi6fUwAVh/WlcWlojKLaQmwttCdQOhhcX0tGnTSrMx5lxmVCSfV6fp25wBXvDmWpe843DARGaO55AU6cMm4TbwyhYuq1sFjyZhO/tXP8tFOqGrLs1L6LIGhzdJZv8ApjlFWN4AsBcMsGRFVssZbdsYu7b9LNbLKxmRt2NWT8PcQXwiMYE9BtEbVaPegpfIbfFo/wDJmqy4kFXYbiedWc8VxODI71WzM2LHWeQ9Kke1O3soaWMtOhyx0naF7/8Aqu+AwoW/bVnGhoJNHljKQJup5YW3h0DOxmWYch78qA80tkXAq8p9MVFTcrTAvyQ68W5spHkoohIIPb4pBkeJuHE2yqhiPwkekwDzFIcVgWS5655iQad8izcWL+pADMj1GIkd/ajSUaWzmqE+YYcXBdugC1BmI5tO4X2prsYoqZkzuAeu9EGd3LVywmm/qI+pNMGT70NXXUBAOYHq+ZporVMWLtCrAlUJn1CBI777ifijjiO0Hw9rEqNKGAv8SrHT70EYayWt3AqTBkx0FSTxrkr4XB4Kd/Mt6WQDYQoMj3qc+xnfEcvCBiEuNvJuhp+VE1JpsC79QAYk+oc49xUV+DV9CtxSD6YJ35kyBH5VKSgBoUkj46e9QldtPo0QdK0LcLgNJkcvalRJBAPLv/fOvMM8cuVI82F0/wCVAEE785HT2/2p1FLo5y5dlacVitCYlOTNeaT3XURy+1LsBas2Mva67A3Cw8tJ3g/i+KM8TiVx+IbC4hF1+bctgiA66JhwSO/4Tzmhvifwhxtm2HtkYlQNwikOo76D9Q91mjUZasVQ0wFxWKZlMmAx1QOVeKWA1ncxAPbtSrG5YVC7QQOR2P5GkuGtMfVEqCCewq6arRnqtHmBtMbtsAwWMAnp0p4s3j5zi4dZgif0pMbUlG0xFwwV5bCYmn67kBdVuKrIWmWPIxvA+1SnJMPY9ZPwwmIt+WzOBA2aPnbtTJnOAXCqcKX1K4ksfwGdjPbvXfFZ01oIyzrYQQenY17gsluYq+HhmOteYlSQNQG+0EgbHvU4N9sCW6HDxF4EZRh71t2vM9pdSaRqUKs6gF3I79pFNiYhrWGTDMkG4yyCIPtv77fnRv4mZpcTF4XR6hatS+kRsT6gSBAELS7hHKWxOMt3Xsk2IZlYfQDsUkcmkdYqvp4c8Kk3sbKrlSI14s4IxinWcLeCxzCEiOk6Zj70jGCKrbZfXIU6QP51a18MCI5e42NBnEmR23uKgRNW+hwirqunfS5Uc2qksfxpE59IhK1cOi+sC36wCeTE7GPik+X2NbA22ki4CV5EAdZp5zbKktLaa7b1Pee5KSdiDpgjuP6VmEyMW7bX1GyTqkbEHkIFZ1+gJO6GfBqDj7oZI5nSCTHvVgvDoAYRQJgd/eoAynCu2Nd9cqv1Mh23GwmrAcAT+zjUI27ztV4O5aKJNdnPxDjyN4686ricvtnDm4bgF039CpP4epIqxXiXcC4aTuO1VqxuksSvPzTA6Rt1600ux0Ks0unU1q07BCo8xfw6lpBhmHnIWPpkcv8Aevc7x5vXi6Jo9IBA6kbE0nUn0z+GlS+Ozlp2P3GOIR3U2+XLV78iKSf/AE76LTAzrUudRjYGIHek+MxQdU2J0/kJ50qfEpcFoF/LKaoPMADcCPc0qTikkHuxqxIUE6ZBnkaR+9OQuG61x3YaiGYyOZ9q5Yu3ItkmSyARERBiqp+BEOuSYnyDqMFHUkxv8A/epS8Uc2S5hcGF+oWy6t+ESoG5qI8LltwrdA3VAWbttUoeItmMswhBX/JWQOZ2HKoS71/Og1o4eGFx11FlALeUAI0jTLAn3PWpcwyQ8Got8PlLsWcwi+XpmOnMfrUv3dJZWU7xFRSttlIukkjoqxXO646e9aEnuTt3rwmjy3QaK8cYO6ZtirokKmJMlTBAkcvc1NmR5t51tDJKlQbdwdQe/wAcqhjjjBM2Ox0higuOV099jvSvgTj02raWXJCqYEjbcyOW4PvSZuVco+C2GUdxkS1xJwpaxVhkuIoJ3F1VGoEcjUTYLhC5hXuWryow9Thh+IDlE8vg1M+Q5utyFJkONv6igPPmuXLl604Q6HZDzBgctvcQajLLUFJdef0UeHm3F9kW420i4pUtlmSdQWe43/WnrE5hebEJZthkAAOlhzb2PYil9rJEW75jDRpQqukSCZ/SlGbWF8+6WlXDWBbaZCj8XKqxyqStfRklieN1Iac5yu693EGAo9JbaYgdD0pRwpx6+AuE2yGtt9dtp9RG3p7N2NOWc5iWS/YtlNJ//IeZjfc0JZt5QRWXdkXcEbavb2quNkfJYHhzj3B5haMHQSNL27ojnsRq+lvsaJMLg7du2qW1VUUQoXkB7RURcIcJXMLgQ9wlcRduBwoP0KYkHmDKnkRFGeJyMuutb13D3AILI2lTHUqDp+finXqFycWa3g0mFt920HSAW6CYE0MZvdNsLq+otJ6Enf6fflQHk/ijiEveTLYplkaY3cjqCB6Z2ie9FmD48wrWXuF2S8SvmWSYui4Tp0or7T026CedarRkyY20DnFdi299GCnzCpcDszRJ+8TSDG5dcbAsr6bK6tTFT6njkIp1zjN1/wCJG4u+kKoHMTEmfzoWxHEgXEs11VaNZ0k7DfaAPasnJMjK7YM8OLcN1sJbKgXG1mRuSOk1Ybg0RbI06YgR8VBuHCHMfOlbekWyoERv/pVgMkIMsu4YAgjrtVMbtlktjJ4k2wcNB6mq8YBLVzEuLnpRA5UDaW6VY/jy0psHVy/lVcVW1bxb6TIFwqOoIj/Wmm+x12MxssDKggwJn3NdsbabW234QW25dKcb+Xf41uX3aCRzj1cqc+NNK4m8sEE2rYiOtLyvoDtMbMpwKsCh3uuU0AbgjrPvWYrLEOtSNJW6oLdgdthRR4fcMFblnE3GU29TdeWxifvSLM8qH/EW1H/DYF46NBNTc9uijQy5jlaWfMUMraVB1ctU9hThwjwauJazJI/w7lz29J2/WnN+G7F6xh2G2vVA5kASTWnDOc3MvvorICl62yg8yonmBXcnVXslF3Y0Y0icWwJBJUQv0xsDP3FGfGeGS1lGELgljaGj2MAzQHjCVuXgdQV2kzsSOY2o8uYmxissW2bha6gtaZ9yNv0oPVMZLQ58GRcUGNI0L6fcdT8mpGwifpQXkx0Yt7JhdKIdunf+Yoyw3KZ+9ZnqWysfxHVcKInqfypsxB1OiBtB184nvI+/Kuv7UV3DfHx8UjNktcU9Ad6s5LVI5JrshnjKyVxeKUXGOtnYmIAOkSp/lQdw9bJgBgG8xNu49qlDia0LV/MAIbzEdmHMqdt9+UzUZZLh5BZTurJEc5Jp1+LJvyTFgMcLTpoJgGZnboY/vvTjxpkjG6mNs8riabq9yPpPzEifYUzvldu2usNDbBh8wZovyHM9dnyn32isCahNwn1L+5sxNyxKUe46Ai7irbKAYiuWGymRcYJ5gMEHVEEfPMRTXxthWwboUCQz6fqM7zzHKPel+G4gK2cQjkFVt6WuKdlZxsCP6jvXRwzxtV0ysssMsaktjXiMIGVUCyLrA3DM6fuKHePcIlp1FtgygRI5/elWGzTdYnfbn196UvmswIDex3E945V9Gv8AT0tpnhe7UiSeHMR/g2gDrtwCrTOwHLffr17UQ4nElhBO0UAcInHHDvFq2bFoMVus2kEDfSFAJLD22ogy23fukSVj/pkn43r5r1EMmLJxfn+p9FilDJHkvB0uX8NgbVy/5YUokalUamHONU8un5VB+YG7iHxGKY6CzeZHKdR2I9h3qc844NuYnTaKHyiy+YSQJWdzv7ctqFPE7ghcLYdw/wDhlFRf49QMgN0I251u9IpJNyRh9ZNaUWJOGGtCyCxLK6bsDJDDmfvQ+vCL3DbgkteYw5OyrJ50uylbtnAqyqAoBid5nYkUU5plLth8OMOwUhGaBvIEH+dGmncTBqLZEuJwpw+Ku29UlW0z396sb4bOThhJmABNQBh2/aMZce4VBO5kQNtqsPwDgvLsAAQCAfzrTB7KeTOP8UEw5lNY6g8jVbPIGIx10IvlqzEhRyWrC+KjkYNo7VC3hlh0a/iXucltk712TSbQ8PyG9nXD3tFy0LjpHq1bHeaV8ZZ8l667IFJu2rYbupU8hTNfzK2VdTbMEkq2reff2pqt3STzpIwvbBytkwcFYRrmBXUQqLcEmhrOXFzEu6tCWPQvXVuZ27UVcLX1uZUtnVH+J6z1iaBeK8rOHcojHXJJBI+k7iotfOh7pBXlfG2BS3h7bW2i2XLbbAEGY+9Nh4mw1zG4NlB0WbTKwIgmSYHzFAjFwgiIPM9aTPiG1JsAQIEVZY/2TTfkkfi/G4a9g3cKVdbhFs9SCfxfrXDhTMsNay7FJdMO9yzpgerTIkg+29BjgtZhtWovKmdvenG1/gIpZFYuFYA9gaSuKook2iSMBmCXc1xL23LKbKhftpk/yqRMKdoI+ah/gjNbl/HE3AB/gNACgQupf7mpfw4KgT7Vlmnz2Uh+JmIXYiJX2rtgIkATHvzrm7DpzrhluZW2b03F2aD6uo6EGnxq2c+gN4rwSri8zuMR6sOuneDJAnb7VEGWWyVdgQIKCJ33PSpW8T+Fb97EXb9ozbdFChWVZIAG8kVFV/IL9sjzLbIpYAsRsPyNXT7Tf87ErRJuXYpAhDXxbby4JYBg3fn1px4VzpbqhkYEgw0dx/qN6jN8qsXYQXXJA2IXYt7yaf8AhmcLf8y56LbhVKBSdxsHkcjWLPBTj3tdFvT5VCW+mSdnmS28Si6xq0kMKCcwyDD+bfsC6EU2BcaYBLLMczFHOExQjmCD1nmKdchwNp7jkojNpAkqCY36kV3p5cpKJbPjpcitthH06gjwY30mJpRhNRIEHY9vapT43Qri3jlq5DtAof0qWgnlHOvsYZG4JUeDJLkztwxnBwqXU0FzdUCGcqsfHU+/Oi3AeIPkoqrhFURzFyR88poNOHEnkTO3tW1y8pXbaDEcv5VJ+nxylya2FZppUnoNcw4/u3EKqq25G5BJYD2O0GgrjTG3cRZW3cdnAVyoO5MaTzPXY865WcUo58/zrric1VbbPAaEbb7RP61PLiSg+J0ZuUlYQcPWbWJydHcaSlvSvaRt07mnTMcuK4U28PC3FUks3RSIP60GZdleLtYezZF7TYaCw2kk7/lNaZvluZEPcbFLOiBB0yo6cudfP8lbo0ycb2DvAuQJiMSwuMdn07dz1mrBcK4NrSlGMxsD7DYVXDhHzyzG25SGBeOZNWF4EvM1n1MzR1bnWqL+dBVWa+IeYC1hXJTXINV9yTENcv3hZt6QymVJ/rVjOMcGblgqHVCRtqAIn71HWA8KsYNdzzLS3GGxXdSOxBGxoZN6orHWyIs8tTdkoEMAFU6EfFJLKLqWTB1D0x0qW08JMTbFy6pHnAStuAVb7+9CXFHDGJHl3L9m4jSqM5UKoJPKRz+a5SpUCKT6Q+8PXCMMq2om5eP6HamPjzLr13MdGklyiiBt096feGsGbCrd1Slu807fFKOKB+03jeAJIEjTMge9QTSlyQ1eGBOL4Cx1q0Xaw0dZIkfHf7U1Wcuu27iM1kmPwwdx70etxj5AVLV13Ycw58wT7Sa9xOdXnt9FcjckKvxEVXm/oKivAJ53aui0qhNKMNUQSVjpJrfJcNi7++Hsm7oUKTp1BZ+eVOeMxbi22sC6Qh9Q1QO/tXXw244OCDqLBv8AmRsGjcbdqCVro5ppUwj4P4fxNpzfxAhlBtgRB0mCZ6VJGHYaN6GMVxY+NQW2wd2xBDarhBUkfhFEuHw4RVJUMIgiBNZppchoqlRvjXCpqExIEjufeo3XBKmKYXFH+YWDEn6TuBPM8/0qTsdeU2CqruwiDyA/vrQBnWTgXBdC3Ah/zBaKkmDOpRqBaCTt1mmaS6Y8H9iIZpctkRJAlRvzUHYGJPY7c6YsVdW8H824LQLSqPqJO/T8p+9a8RYz9iJU64b1Wiykf4ZmNuQIkyDvQrlOXXsXcY2QzMDsF5+1WcU9glVUHOV5ZhE0+WfMedoBgk95rvmLPYuHzXVUYekgTpHz1oJx2T5jY3uJft7z/vINNWJx+IYeo3GAHUk7UnsX5MzSXSDZOKblsBLc3ADswU7j7UXcD8asMVbW6Cq3PRLAjc/TzHeB96hexxFcUAAnb3/lWt3iC6xBLsSOW527R96MfTVJSroovUZOPF9E+eKlk27i3Rydf+5dj/2kflUfNjg/v7cj95/pSziPjDE4jCYI3GV9QYvMKCR6ZkCRG5PfehC9i3DMmpGAMBgCQfiYMfavc9Pni4bMWTE3LQSvfWdxy/vvXH9sVZ9JjvQ2+Icfi+NgK1e80A7n3Inf7GvQhBTXIztOLpjnmWbwSBsP5muWIzAjDMx5naPb+xTOrmeW/cgz/tWmY5gQQvZf1P8AtUfVNRxuiuOGwosY530XPPUJpHpJEjbkBSbP+K2e2LSMBpn1DqKFbeFZt1RmPMwOn9K5taYgnS0R2Ow7/FfP+zG7ZsavwEnB1m4zHQRJP0lok996sVwErjDgOAGHOCD+oqq+B8yQVBhTJIBIHzVnfC/EF8IpPbtTqFS5HUvo18UmIwpIMEVXg8UYoE6cTfAHIeY3+tWH8UbGrCESB81XM5NfAZghiTvyBHsDzpnXkI45dx5j7bBlxN1j2Zi0/Y0pz7xJxeLsixecG3qBICgEkcpNDeGvvbZbgG/T/wBVxxLsD6gBJnalrYVLYc5VxM9nL38sw63CwJE9u9d8u8acQiFLlmzcB5mNJI5bxtQxhMaP2W4sTLcvsKZsPg2cmFO33qcIp3ZRp6oOrfiVbCwMDYX1atuf5kUz4vipcSQps27ct9QJn4pkOR3yfTabbet7GFcJD24gmCdjR4w7BUr6H7EX7jgWQwUMsEDYfeuFvDvhXQWnUseekz8b0lybAN5isBsJkltuW4+aXY3hm+rjywUXSPU5gH4IpLSdWV4/okTJ8xxjWrf7RuhaY5nblvR5Zyy6scjI6Hcf67VCPBNjEJi0N0XDaAcAmdMxtz96nfD56PLXbeKi1j5PmxXyS+KEePwpA3/vpTRj7cKq9C3+ppbevMV3n3/vtSbEWzoUkdY5mssmr0US+yLPGa7L4cHnoYe0SKBMpxFxH1W2ZSN5UlTUr8elJth8P54MgHeU2HX++VCuC4WLWtS4HENq+khx/wCNbcORe2kTljbdjZa4uxHmKbl93A6MdQ/WpQyXjTDuFW/YsGRswTp7wKBcu4CxaK7vgSQpmHbeOygGSaU5ZYe28iwVTtqiDHKOf2o5HFdf4GjC1sM8+ynJ7qajZtLOwNptDTUVcTZThbTxY87/AOcHf5HSjK1g7l4z+xroCzHmEk+8d/akuGyrAsW/abd1I/Cs8+m9COVp7D7aoGGzNmtWVOwtpA/MmkS3pJnet8cyBnFoEJJ0gmSB0k96TW23r0oKoozPsV2nmKUWr5Gwgg9D+VIgYmuq3evcRXsYZpwoxZI/KzvdcEHaD7dKbMdgrzuX8q5EAA6GiAI7e1P/AA9gFxWJRGbSrTqMTyB/rFTZhMpw+F9Jx12TEa9J27AaYivK9Xl40jXihZXOwb9sMF8xQ2zekj+lb/8AGr4XT5hjTpjb6e3KrKHMcLcDBMTYYzuGCkz2obznKMJacXYwdyeaMAB+Yrz3l/RpUCF8Jnd9RpQ6QdmAjf5qxnhU84NdgO8VF3Euf4TSqLgrVu4u4ZGRl/Tc1K/hri/MwoOlV9lECqQd9ISapdnniZhg+FILafeoGy3JxcuMnmvsCELtpVmPbfYCpz8VSf2QxVdXAI9TtIJ9O/L5rp2IoqSpjvgfDPGXt9VsRtu4kR7DpT5jeBLyYcW7l3BkrvJJFwffrQil67bk27jgCPpYifzNJ8TjrjNqZnJ2pPk/JZJR6F+Aw9q1ci+dSBvUE5R3712zPNbNliuGJuKdwWWIH350y4i8zQevxH8q2s3nmPLRum4/rQ4eWNy+hww3Gl9LhcaBPTTsK8x/ENy8pFwA7zIUKK5DDB7m9khYiLfKnDE4G0FClblo9y2r/tjalbin0MlJ+RtTFMTpSLY5RJie5nrRThMPeuIyvi20xuFYEbfJmmLF5baKFlversRE/flNNRwrDc8vmJrq5da/8ObaDjIMORctkYlmCsZtMT26fzqRLV2NMk7x/vPtUN8IWicbZ5iSff8ACal/CudI2BANYfUJxmv+gxdjgtwyOo6itc0vRbnqN68djA0jlSDNrhNv32EVJvRy7BriLivEWQjYcqCTDhgCCANuf3rjlninjLCjzMLZfnDfT/4zXDG41rTBhb1nkVZQwj4NCuOzm4bjlUCDqNIH6VpwXx6GcbDZPHPEz/kIB7S0UobxOwzAtcVGLbspSDqjuaC8uTDQTeNwEjkhCiuWaZRh4LWHuHsH0n+tWbT7sPttdEhZN4iYBiEZfLX/AKm0mfkbUpzXPMsNhz5eoqGKxeUmY25HeoRe33BrY4cc1O/aDVFjRN3/ABmXHmuRMQa6taPUVpBiIPOvRRjZ1L7javNX5VuisQNuVem2Y5GrQmxWhVkfEr4N3ZFUl00kkTC6gTHYmAKKH8UrN6Dfwit//LaaBMXaIHLnt/WkwtHtWPNGM+y+NtBde4jwLE/8kYPa4QRTR+0WGc/WqdAWkimkIexrAp7GorGvBb3Puh8XD2DcAVzz67VY3w3wgt4VQrah3qrVtW1DY86s34T/AP2a0YxafZPJNSj0FGcZOuITS+4oXbwowp/DWVlUIGfuowvas/dThu1ZWVx1mDwnwv8ACK3HhdhuUCsrK50G2dT4bWIiIjttXjeGlg/V6vnesrKWl9B5y+zmfCzC/wANafunwn8NZWUQWxRgfDXD2nDqN15fyp7Th+2BEV7WUsoxfaO5MUWsrtqunSI+KR4vhm0+0QJBrKyucI10BNjbi/D+xc5jrNJLvhdh25iaysoqKXSG5S+zn+6nDdq9Xwpww6VlZRoHJm37rMN2rw+FWFn6RWVldQXJvyZ+6vDfw15+6jC/w1lZTiHq+FWGH4a2/dbhv4a9rK62ca3PCrCkQV61y/dJhf4aysoBtmfukwv8Ne/ulwv8NeVlcdbPR4TYX+GinJcmTDpoTlWVlcdZ/9k="/>
          <p:cNvSpPr>
            <a:spLocks noChangeAspect="1" noChangeArrowheads="1"/>
          </p:cNvSpPr>
          <p:nvPr/>
        </p:nvSpPr>
        <p:spPr bwMode="auto">
          <a:xfrm>
            <a:off x="140677" y="904142"/>
            <a:ext cx="281354" cy="2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1" name="Picture 22" descr="https://encrypted-tbn3.gstatic.com/images?q=tbn:ANd9GcTHRWa5nWtVcxzYUuUAOAhms2J7KeABhurrmX-yv_FcjbptC_0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6851" y="692481"/>
            <a:ext cx="791313" cy="791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2" name="Picture 2" descr="https://encrypted-tbn1.gstatic.com/images?q=tbn:ANd9GcRFLPG1_gLUdr1WK5d8bcEKeqV9VHtTMS8ryAENqWWJZAEychoS5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2607" y="2099882"/>
            <a:ext cx="568593" cy="56104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3" name="Picture 26" descr="https://encrypted-tbn1.gstatic.com/images?q=tbn:ANd9GcTjyTF_OijKJSZxHcqSn58ReEIh-wDggNNnGgN_FzkwZGDMJDnTH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91835" y="2225275"/>
            <a:ext cx="676092" cy="503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" name="Picture 8" descr="https://encrypted-tbn3.gstatic.com/images?q=tbn:ANd9GcSubxX1fA93r5m5sQiX0b_rjM-OC8d-_dt67Ka3Ns7Fs-PEeaOMX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626510" y="4442514"/>
            <a:ext cx="831755" cy="620618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75" name="Picture 6" descr="https://encrypted-tbn1.gstatic.com/images?q=tbn:ANd9GcSmy_MdlN4t8TVYCVf-xqnsnv46bGNFboftUUDJ6wsad8v9gMQ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34020" y="3996104"/>
            <a:ext cx="659428" cy="880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6" name="Picture 8" descr="https://encrypted-tbn3.gstatic.com/images?q=tbn:ANd9GcRNLUKOy45HiuY6ZHgfanqzdXjEnU-_64apcZ99zo0aw-VZNHaD_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7996" y="4187189"/>
            <a:ext cx="742612" cy="864000"/>
          </a:xfrm>
          <a:prstGeom prst="trapezoi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9" name="กลุ่ม 188"/>
          <p:cNvGrpSpPr/>
          <p:nvPr/>
        </p:nvGrpSpPr>
        <p:grpSpPr>
          <a:xfrm>
            <a:off x="6224953" y="5662246"/>
            <a:ext cx="2640623" cy="769327"/>
            <a:chOff x="6202363" y="6338888"/>
            <a:chExt cx="3478212" cy="866775"/>
          </a:xfrm>
        </p:grpSpPr>
        <p:pic>
          <p:nvPicPr>
            <p:cNvPr id="162" name="Picture 54" descr="ดาวน์โหลด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207727">
              <a:off x="6202363" y="6567488"/>
              <a:ext cx="285750" cy="46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Picture 55" descr="images (4)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92178">
              <a:off x="6511925" y="6669088"/>
              <a:ext cx="398463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" name="Picture 56" descr="HEXAGONAL-2.jpg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696720">
              <a:off x="6927850" y="6686550"/>
              <a:ext cx="520700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7" name="Picture 67" descr="W:\สิทธิกร\ยางพารา\Executive Summary\ไตรมาส 3\6KCAALINPQCAQ8EHO1CA019EXBCAU8D1GRCAUJCJMZCA9VN71LCAAI04XECASIC8IJCA2JIMWGCAPHC6Y6CAILOVX4CA4U83K3CARWBII6CA191LH3CAIJS5GWCAPF23SXCALRTHQRCAWFYZ1Y.jpg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4275" y="6410325"/>
              <a:ext cx="1000125" cy="66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" name="Picture 68" descr="W:\สิทธิกร\ยางพารา\Executive Summary\ไตรมาส 3\TNCA04TVX7CAK34Y0YCAA7SOBZCA1OPQCZCA2A4FEKCAS0SPYRCAW915ZYCAGWM3XUCAQZ4B6JCAOHNWTDCA9ST602CAMPWLTGCAH9O4M2CAXO1LGHCAS82DKCCABVLIKXCAMPE18MCAEKP6A9.jpg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6338888"/>
              <a:ext cx="1146175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9" name="Line 23"/>
          <p:cNvSpPr>
            <a:spLocks noChangeShapeType="1"/>
          </p:cNvSpPr>
          <p:nvPr/>
        </p:nvSpPr>
        <p:spPr bwMode="auto">
          <a:xfrm flipH="1">
            <a:off x="7284427" y="4435720"/>
            <a:ext cx="0" cy="1163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0" name="Line 22"/>
          <p:cNvSpPr>
            <a:spLocks noChangeShapeType="1"/>
          </p:cNvSpPr>
          <p:nvPr/>
        </p:nvSpPr>
        <p:spPr bwMode="auto">
          <a:xfrm>
            <a:off x="4514851" y="5468815"/>
            <a:ext cx="156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Line 23"/>
          <p:cNvSpPr>
            <a:spLocks noChangeShapeType="1"/>
          </p:cNvSpPr>
          <p:nvPr/>
        </p:nvSpPr>
        <p:spPr bwMode="auto">
          <a:xfrm>
            <a:off x="6071089" y="5477608"/>
            <a:ext cx="0" cy="996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82" name="Picture 69" descr="W:\สิทธิกร\ยางพารา\Executive Summary\ไตรมาส 3\CDCA8FXOVGCA9940PTCAMKYGJZCAJ621I1CAWBT49HCAEHYKPFCAL41B2SCA4AW1K9CA0K7JAICA4K3ETTCAWUH68KCA25UJUTCA0XDFNZCAUN50OOCAHN8YSQCAIRSAV4CALPOZTUCALI975T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0690" y="6110654"/>
            <a:ext cx="364880" cy="38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83" name="ตาราง 182"/>
          <p:cNvGraphicFramePr>
            <a:graphicFrameLocks noGrp="1"/>
          </p:cNvGraphicFramePr>
          <p:nvPr/>
        </p:nvGraphicFramePr>
        <p:xfrm>
          <a:off x="2668466" y="5754566"/>
          <a:ext cx="633046" cy="402688"/>
        </p:xfrm>
        <a:graphic>
          <a:graphicData uri="http://schemas.openxmlformats.org/drawingml/2006/table">
            <a:tbl>
              <a:tblPr/>
              <a:tblGrid>
                <a:gridCol w="6330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26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การคมนาคม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4" name="ตาราง 183"/>
          <p:cNvGraphicFramePr>
            <a:graphicFrameLocks noGrp="1"/>
          </p:cNvGraphicFramePr>
          <p:nvPr/>
        </p:nvGraphicFramePr>
        <p:xfrm>
          <a:off x="2101362" y="5644661"/>
          <a:ext cx="1863969" cy="879231"/>
        </p:xfrm>
        <a:graphic>
          <a:graphicData uri="http://schemas.openxmlformats.org/drawingml/2006/table">
            <a:tbl>
              <a:tblPr/>
              <a:tblGrid>
                <a:gridCol w="1863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7923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" name="ตาราง 184"/>
          <p:cNvGraphicFramePr>
            <a:graphicFrameLocks noGrp="1"/>
          </p:cNvGraphicFramePr>
          <p:nvPr/>
        </p:nvGraphicFramePr>
        <p:xfrm>
          <a:off x="2268416" y="5930412"/>
          <a:ext cx="1648569" cy="346417"/>
        </p:xfrm>
        <a:graphic>
          <a:graphicData uri="http://schemas.openxmlformats.org/drawingml/2006/table">
            <a:tbl>
              <a:tblPr/>
              <a:tblGrid>
                <a:gridCol w="16485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6417">
                <a:tc>
                  <a:txBody>
                    <a:bodyPr/>
                    <a:lstStyle/>
                    <a:p>
                      <a:pPr algn="ctr" fontAlgn="b">
                        <a:buFont typeface="Arial" pitchFamily="34" charset="0"/>
                        <a:buChar char="•"/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ถนนที่ทำจากยางพาราผสมยางมะ</a:t>
                      </a:r>
                      <a:r>
                        <a:rPr lang="th-TH" sz="11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ตอย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92" marR="8792" marT="87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6" name="Line 22"/>
          <p:cNvSpPr>
            <a:spLocks noChangeShapeType="1"/>
          </p:cNvSpPr>
          <p:nvPr/>
        </p:nvSpPr>
        <p:spPr bwMode="auto">
          <a:xfrm>
            <a:off x="1283677" y="5350120"/>
            <a:ext cx="15283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Line 23"/>
          <p:cNvSpPr>
            <a:spLocks noChangeShapeType="1"/>
          </p:cNvSpPr>
          <p:nvPr/>
        </p:nvSpPr>
        <p:spPr bwMode="auto">
          <a:xfrm>
            <a:off x="2800350" y="5358912"/>
            <a:ext cx="0" cy="2658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88" name="Picture 4" descr="http://t2.gstatic.com/images?q=tbn:ANd9GcTRz9dMOItbntQTsYGU3UUTp-Z6ZfvU5i5oXkf1DoGH9fgwtz_6K3YugN9Upw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921012" y="4635013"/>
            <a:ext cx="791308" cy="7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5033425"/>
      </p:ext>
    </p:extLst>
  </p:cSld>
  <p:clrMapOvr>
    <a:masterClrMapping/>
  </p:clrMapOvr>
</p:sld>
</file>

<file path=ppt/theme/theme1.xml><?xml version="1.0" encoding="utf-8"?>
<a:theme xmlns:a="http://schemas.openxmlformats.org/drawingml/2006/main" name="225TGp_natural_light_v2">
  <a:themeElements>
    <a:clrScheme name="08 2">
      <a:dk1>
        <a:srgbClr val="2A4C41"/>
      </a:dk1>
      <a:lt1>
        <a:srgbClr val="FFFFFF"/>
      </a:lt1>
      <a:dk2>
        <a:srgbClr val="000000"/>
      </a:dk2>
      <a:lt2>
        <a:srgbClr val="DDDDDD"/>
      </a:lt2>
      <a:accent1>
        <a:srgbClr val="42A693"/>
      </a:accent1>
      <a:accent2>
        <a:srgbClr val="BDC761"/>
      </a:accent2>
      <a:accent3>
        <a:srgbClr val="FFFFFF"/>
      </a:accent3>
      <a:accent4>
        <a:srgbClr val="224036"/>
      </a:accent4>
      <a:accent5>
        <a:srgbClr val="B0D0C8"/>
      </a:accent5>
      <a:accent6>
        <a:srgbClr val="ABB457"/>
      </a:accent6>
      <a:hlink>
        <a:srgbClr val="91CB65"/>
      </a:hlink>
      <a:folHlink>
        <a:srgbClr val="749BD4"/>
      </a:folHlink>
    </a:clrScheme>
    <a:fontScheme name="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8 1">
        <a:dk1>
          <a:srgbClr val="2A487E"/>
        </a:dk1>
        <a:lt1>
          <a:srgbClr val="FFFFFF"/>
        </a:lt1>
        <a:dk2>
          <a:srgbClr val="000000"/>
        </a:dk2>
        <a:lt2>
          <a:srgbClr val="DDDDDD"/>
        </a:lt2>
        <a:accent1>
          <a:srgbClr val="508ED2"/>
        </a:accent1>
        <a:accent2>
          <a:srgbClr val="B17FD7"/>
        </a:accent2>
        <a:accent3>
          <a:srgbClr val="FFFFFF"/>
        </a:accent3>
        <a:accent4>
          <a:srgbClr val="223C6B"/>
        </a:accent4>
        <a:accent5>
          <a:srgbClr val="B3C6E5"/>
        </a:accent5>
        <a:accent6>
          <a:srgbClr val="A072C3"/>
        </a:accent6>
        <a:hlink>
          <a:srgbClr val="A9C5DF"/>
        </a:hlink>
        <a:folHlink>
          <a:srgbClr val="D6D4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 2">
        <a:dk1>
          <a:srgbClr val="2A4C41"/>
        </a:dk1>
        <a:lt1>
          <a:srgbClr val="FFFFFF"/>
        </a:lt1>
        <a:dk2>
          <a:srgbClr val="000000"/>
        </a:dk2>
        <a:lt2>
          <a:srgbClr val="DDDDDD"/>
        </a:lt2>
        <a:accent1>
          <a:srgbClr val="42A693"/>
        </a:accent1>
        <a:accent2>
          <a:srgbClr val="BDC761"/>
        </a:accent2>
        <a:accent3>
          <a:srgbClr val="FFFFFF"/>
        </a:accent3>
        <a:accent4>
          <a:srgbClr val="224036"/>
        </a:accent4>
        <a:accent5>
          <a:srgbClr val="B0D0C8"/>
        </a:accent5>
        <a:accent6>
          <a:srgbClr val="ABB457"/>
        </a:accent6>
        <a:hlink>
          <a:srgbClr val="91CB65"/>
        </a:hlink>
        <a:folHlink>
          <a:srgbClr val="749B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 3">
        <a:dk1>
          <a:srgbClr val="7B5437"/>
        </a:dk1>
        <a:lt1>
          <a:srgbClr val="FFFFFF"/>
        </a:lt1>
        <a:dk2>
          <a:srgbClr val="000000"/>
        </a:dk2>
        <a:lt2>
          <a:srgbClr val="DDDDDD"/>
        </a:lt2>
        <a:accent1>
          <a:srgbClr val="DA740E"/>
        </a:accent1>
        <a:accent2>
          <a:srgbClr val="E4C244"/>
        </a:accent2>
        <a:accent3>
          <a:srgbClr val="FFFFFF"/>
        </a:accent3>
        <a:accent4>
          <a:srgbClr val="68462D"/>
        </a:accent4>
        <a:accent5>
          <a:srgbClr val="EABCAA"/>
        </a:accent5>
        <a:accent6>
          <a:srgbClr val="CFB03D"/>
        </a:accent6>
        <a:hlink>
          <a:srgbClr val="C3D15F"/>
        </a:hlink>
        <a:folHlink>
          <a:srgbClr val="749B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225TGp_natural_light_v2</Template>
  <TotalTime>1655</TotalTime>
  <Words>953</Words>
  <Application>Microsoft Office PowerPoint</Application>
  <PresentationFormat>On-screen Show (4:3)</PresentationFormat>
  <Paragraphs>261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225TGp_natural_light_v2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ขอบคุณ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naraporn.ang</dc:creator>
  <cp:lastModifiedBy>AcerMC605</cp:lastModifiedBy>
  <cp:revision>212</cp:revision>
  <cp:lastPrinted>2017-12-25T09:14:48Z</cp:lastPrinted>
  <dcterms:created xsi:type="dcterms:W3CDTF">2017-10-30T06:33:47Z</dcterms:created>
  <dcterms:modified xsi:type="dcterms:W3CDTF">2017-12-25T09:26:00Z</dcterms:modified>
</cp:coreProperties>
</file>